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25"/>
  </p:notesMasterIdLst>
  <p:handoutMasterIdLst>
    <p:handoutMasterId r:id="rId26"/>
  </p:handoutMasterIdLst>
  <p:sldIdLst>
    <p:sldId id="299" r:id="rId2"/>
    <p:sldId id="260" r:id="rId3"/>
    <p:sldId id="297" r:id="rId4"/>
    <p:sldId id="274" r:id="rId5"/>
    <p:sldId id="295" r:id="rId6"/>
    <p:sldId id="282" r:id="rId7"/>
    <p:sldId id="276" r:id="rId8"/>
    <p:sldId id="277" r:id="rId9"/>
    <p:sldId id="278" r:id="rId10"/>
    <p:sldId id="300" r:id="rId11"/>
    <p:sldId id="279" r:id="rId12"/>
    <p:sldId id="301" r:id="rId13"/>
    <p:sldId id="280" r:id="rId14"/>
    <p:sldId id="283" r:id="rId15"/>
    <p:sldId id="296" r:id="rId16"/>
    <p:sldId id="281" r:id="rId17"/>
    <p:sldId id="284" r:id="rId18"/>
    <p:sldId id="285" r:id="rId19"/>
    <p:sldId id="286" r:id="rId20"/>
    <p:sldId id="287" r:id="rId21"/>
    <p:sldId id="288" r:id="rId22"/>
    <p:sldId id="290" r:id="rId23"/>
    <p:sldId id="298" r:id="rId24"/>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yartsetseg Soyolsaikhan" initials="BS" lastIdx="0" clrIdx="0">
    <p:extLst>
      <p:ext uri="{19B8F6BF-5375-455C-9EA6-DF929625EA0E}">
        <p15:presenceInfo xmlns:p15="http://schemas.microsoft.com/office/powerpoint/2012/main" userId="S-1-5-21-783216334-3380371516-1839511726-1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EA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F04A6-33E7-4A2A-9D9F-443498966C94}" type="doc">
      <dgm:prSet loTypeId="urn:microsoft.com/office/officeart/2008/layout/VerticalAccentList" loCatId="list" qsTypeId="urn:microsoft.com/office/officeart/2005/8/quickstyle/3d1" qsCatId="3D" csTypeId="urn:microsoft.com/office/officeart/2005/8/colors/accent4_2" csCatId="accent4" phldr="1"/>
      <dgm:spPr/>
      <dgm:t>
        <a:bodyPr/>
        <a:lstStyle/>
        <a:p>
          <a:endParaRPr lang="en-US"/>
        </a:p>
      </dgm:t>
    </dgm:pt>
    <dgm:pt modelId="{4F3F7491-DCA4-4C27-A4E4-F27ED2E59926}">
      <dgm:prSet phldrT="[Text]"/>
      <dgm:spPr/>
      <dgm:t>
        <a:bodyPr/>
        <a:lstStyle/>
        <a:p>
          <a:r>
            <a:rPr lang="mn-MN" smtClean="0">
              <a:latin typeface="Arial" panose="020B0604020202020204" pitchFamily="34" charset="0"/>
              <a:cs typeface="Arial" panose="020B0604020202020204" pitchFamily="34" charset="0"/>
            </a:rPr>
            <a:t>Ямарч хүн уншаад ойлгогдохоор энгийн </a:t>
          </a:r>
          <a:endParaRPr lang="en-US" dirty="0">
            <a:latin typeface="Arial" panose="020B0604020202020204" pitchFamily="34" charset="0"/>
            <a:cs typeface="Arial" panose="020B0604020202020204" pitchFamily="34" charset="0"/>
          </a:endParaRPr>
        </a:p>
      </dgm:t>
    </dgm:pt>
    <dgm:pt modelId="{806409DE-D8EE-4959-B4CD-AAA5E990A577}" type="parTrans" cxnId="{010723A2-6268-41AB-B3AB-D985EE175D3C}">
      <dgm:prSet/>
      <dgm:spPr/>
      <dgm:t>
        <a:bodyPr/>
        <a:lstStyle/>
        <a:p>
          <a:endParaRPr lang="en-US"/>
        </a:p>
      </dgm:t>
    </dgm:pt>
    <dgm:pt modelId="{D1CDB854-906A-4534-A1F4-BF998FE8DF1D}" type="sibTrans" cxnId="{010723A2-6268-41AB-B3AB-D985EE175D3C}">
      <dgm:prSet/>
      <dgm:spPr/>
      <dgm:t>
        <a:bodyPr/>
        <a:lstStyle/>
        <a:p>
          <a:endParaRPr lang="en-US"/>
        </a:p>
      </dgm:t>
    </dgm:pt>
    <dgm:pt modelId="{DFEDE042-F76C-402C-AB71-742D9A6DAAA4}">
      <dgm:prSet phldrT="[Text]"/>
      <dgm:spPr/>
      <dgm:t>
        <a:bodyPr/>
        <a:lstStyle/>
        <a:p>
          <a:r>
            <a:rPr lang="mn-MN" dirty="0" smtClean="0">
              <a:latin typeface="Arial" panose="020B0604020202020204" pitchFamily="34" charset="0"/>
              <a:cs typeface="Arial" panose="020B0604020202020204" pitchFamily="34" charset="0"/>
            </a:rPr>
            <a:t>Үйлчлүүлэгчдийн эрэлт, хэрэгцээнд тулгуурласан</a:t>
          </a:r>
          <a:endParaRPr lang="en-US" dirty="0">
            <a:latin typeface="Arial" panose="020B0604020202020204" pitchFamily="34" charset="0"/>
            <a:cs typeface="Arial" panose="020B0604020202020204" pitchFamily="34" charset="0"/>
          </a:endParaRPr>
        </a:p>
      </dgm:t>
    </dgm:pt>
    <dgm:pt modelId="{788C96A5-F3DA-4A3D-88AB-0FE2873CABCC}" type="parTrans" cxnId="{2E80A7F8-84E4-429A-9F03-7241B153714D}">
      <dgm:prSet/>
      <dgm:spPr/>
      <dgm:t>
        <a:bodyPr/>
        <a:lstStyle/>
        <a:p>
          <a:endParaRPr lang="en-US"/>
        </a:p>
      </dgm:t>
    </dgm:pt>
    <dgm:pt modelId="{1FFD3951-BCA6-4809-A6AC-57FB52266AA5}" type="sibTrans" cxnId="{2E80A7F8-84E4-429A-9F03-7241B153714D}">
      <dgm:prSet/>
      <dgm:spPr/>
      <dgm:t>
        <a:bodyPr/>
        <a:lstStyle/>
        <a:p>
          <a:endParaRPr lang="en-US"/>
        </a:p>
      </dgm:t>
    </dgm:pt>
    <dgm:pt modelId="{0C084564-D1C3-4AB1-86D4-6F9A1A07FC7B}">
      <dgm:prSet phldrT="[Text]"/>
      <dgm:spPr/>
      <dgm:t>
        <a:bodyPr/>
        <a:lstStyle/>
        <a:p>
          <a:r>
            <a:rPr lang="mn-MN" dirty="0" smtClean="0">
              <a:latin typeface="Arial" panose="020B0604020202020204" pitchFamily="34" charset="0"/>
              <a:cs typeface="Arial" panose="020B0604020202020204" pitchFamily="34" charset="0"/>
            </a:rPr>
            <a:t>Мэргэжлийн хүнд нэр томъёо, үг хэллэг байхгүй </a:t>
          </a:r>
          <a:endParaRPr lang="en-US" dirty="0">
            <a:latin typeface="Arial" panose="020B0604020202020204" pitchFamily="34" charset="0"/>
            <a:cs typeface="Arial" panose="020B0604020202020204" pitchFamily="34" charset="0"/>
          </a:endParaRPr>
        </a:p>
      </dgm:t>
    </dgm:pt>
    <dgm:pt modelId="{FB019B2D-C191-4BC0-A141-69A6CC421E30}" type="parTrans" cxnId="{EA25497A-FF8B-44D4-ADDC-BFEFD8A88C98}">
      <dgm:prSet/>
      <dgm:spPr/>
      <dgm:t>
        <a:bodyPr/>
        <a:lstStyle/>
        <a:p>
          <a:endParaRPr lang="en-US"/>
        </a:p>
      </dgm:t>
    </dgm:pt>
    <dgm:pt modelId="{02908B48-4E0D-43F1-BE8E-B26E133455BF}" type="sibTrans" cxnId="{EA25497A-FF8B-44D4-ADDC-BFEFD8A88C98}">
      <dgm:prSet/>
      <dgm:spPr/>
      <dgm:t>
        <a:bodyPr/>
        <a:lstStyle/>
        <a:p>
          <a:endParaRPr lang="en-US"/>
        </a:p>
      </dgm:t>
    </dgm:pt>
    <dgm:pt modelId="{2F12BFF8-7701-4AC2-B10F-F1A595111597}" type="pres">
      <dgm:prSet presAssocID="{1A3F04A6-33E7-4A2A-9D9F-443498966C94}" presName="Name0" presStyleCnt="0">
        <dgm:presLayoutVars>
          <dgm:chMax/>
          <dgm:chPref/>
          <dgm:dir/>
        </dgm:presLayoutVars>
      </dgm:prSet>
      <dgm:spPr/>
      <dgm:t>
        <a:bodyPr/>
        <a:lstStyle/>
        <a:p>
          <a:endParaRPr lang="en-US"/>
        </a:p>
      </dgm:t>
    </dgm:pt>
    <dgm:pt modelId="{8709C6AF-3FB3-48F1-8540-ACBE0E085AF2}" type="pres">
      <dgm:prSet presAssocID="{4F3F7491-DCA4-4C27-A4E4-F27ED2E59926}" presName="parenttextcomposite" presStyleCnt="0"/>
      <dgm:spPr/>
      <dgm:t>
        <a:bodyPr/>
        <a:lstStyle/>
        <a:p>
          <a:endParaRPr lang="en-US"/>
        </a:p>
      </dgm:t>
    </dgm:pt>
    <dgm:pt modelId="{82168B6E-C224-4ACE-B141-A755A28B62EF}" type="pres">
      <dgm:prSet presAssocID="{4F3F7491-DCA4-4C27-A4E4-F27ED2E59926}" presName="parenttext" presStyleLbl="revTx" presStyleIdx="0" presStyleCnt="2">
        <dgm:presLayoutVars>
          <dgm:chMax/>
          <dgm:chPref val="2"/>
          <dgm:bulletEnabled val="1"/>
        </dgm:presLayoutVars>
      </dgm:prSet>
      <dgm:spPr/>
      <dgm:t>
        <a:bodyPr/>
        <a:lstStyle/>
        <a:p>
          <a:endParaRPr lang="en-US"/>
        </a:p>
      </dgm:t>
    </dgm:pt>
    <dgm:pt modelId="{EF4284C7-9419-458B-A58F-E74A6D2BD056}" type="pres">
      <dgm:prSet presAssocID="{4F3F7491-DCA4-4C27-A4E4-F27ED2E59926}" presName="composite" presStyleCnt="0"/>
      <dgm:spPr/>
      <dgm:t>
        <a:bodyPr/>
        <a:lstStyle/>
        <a:p>
          <a:endParaRPr lang="en-US"/>
        </a:p>
      </dgm:t>
    </dgm:pt>
    <dgm:pt modelId="{61B6EB45-E3A2-41DE-A9A7-FFEC9A597C99}" type="pres">
      <dgm:prSet presAssocID="{4F3F7491-DCA4-4C27-A4E4-F27ED2E59926}" presName="chevron1" presStyleLbl="alignNode1" presStyleIdx="0" presStyleCnt="14"/>
      <dgm:spPr/>
      <dgm:t>
        <a:bodyPr/>
        <a:lstStyle/>
        <a:p>
          <a:endParaRPr lang="en-US"/>
        </a:p>
      </dgm:t>
    </dgm:pt>
    <dgm:pt modelId="{7F51C922-5A99-4CD3-9B68-FF37DDACE3FE}" type="pres">
      <dgm:prSet presAssocID="{4F3F7491-DCA4-4C27-A4E4-F27ED2E59926}" presName="chevron2" presStyleLbl="alignNode1" presStyleIdx="1" presStyleCnt="14"/>
      <dgm:spPr/>
      <dgm:t>
        <a:bodyPr/>
        <a:lstStyle/>
        <a:p>
          <a:endParaRPr lang="en-US"/>
        </a:p>
      </dgm:t>
    </dgm:pt>
    <dgm:pt modelId="{ED8B1BFE-3B67-4014-925B-7B4432C9446C}" type="pres">
      <dgm:prSet presAssocID="{4F3F7491-DCA4-4C27-A4E4-F27ED2E59926}" presName="chevron3" presStyleLbl="alignNode1" presStyleIdx="2" presStyleCnt="14"/>
      <dgm:spPr/>
      <dgm:t>
        <a:bodyPr/>
        <a:lstStyle/>
        <a:p>
          <a:endParaRPr lang="en-US"/>
        </a:p>
      </dgm:t>
    </dgm:pt>
    <dgm:pt modelId="{407B3D7C-4C21-44F0-89F1-5F29DC52BF72}" type="pres">
      <dgm:prSet presAssocID="{4F3F7491-DCA4-4C27-A4E4-F27ED2E59926}" presName="chevron4" presStyleLbl="alignNode1" presStyleIdx="3" presStyleCnt="14"/>
      <dgm:spPr/>
      <dgm:t>
        <a:bodyPr/>
        <a:lstStyle/>
        <a:p>
          <a:endParaRPr lang="en-US"/>
        </a:p>
      </dgm:t>
    </dgm:pt>
    <dgm:pt modelId="{D671E9A3-77C3-4C0F-B2A0-F51AE98F2ABB}" type="pres">
      <dgm:prSet presAssocID="{4F3F7491-DCA4-4C27-A4E4-F27ED2E59926}" presName="chevron5" presStyleLbl="alignNode1" presStyleIdx="4" presStyleCnt="14"/>
      <dgm:spPr/>
      <dgm:t>
        <a:bodyPr/>
        <a:lstStyle/>
        <a:p>
          <a:endParaRPr lang="en-US"/>
        </a:p>
      </dgm:t>
    </dgm:pt>
    <dgm:pt modelId="{F9C71804-98EC-44BF-8E5D-4C12A22B2A23}" type="pres">
      <dgm:prSet presAssocID="{4F3F7491-DCA4-4C27-A4E4-F27ED2E59926}" presName="chevron6" presStyleLbl="alignNode1" presStyleIdx="5" presStyleCnt="14"/>
      <dgm:spPr/>
      <dgm:t>
        <a:bodyPr/>
        <a:lstStyle/>
        <a:p>
          <a:endParaRPr lang="en-US"/>
        </a:p>
      </dgm:t>
    </dgm:pt>
    <dgm:pt modelId="{8CFC99C9-D1C1-41DA-8965-E0288683CDD6}" type="pres">
      <dgm:prSet presAssocID="{4F3F7491-DCA4-4C27-A4E4-F27ED2E59926}" presName="chevron7" presStyleLbl="alignNode1" presStyleIdx="6" presStyleCnt="14"/>
      <dgm:spPr/>
      <dgm:t>
        <a:bodyPr/>
        <a:lstStyle/>
        <a:p>
          <a:endParaRPr lang="en-US"/>
        </a:p>
      </dgm:t>
    </dgm:pt>
    <dgm:pt modelId="{D4F2D307-3803-411F-BBE0-F3EDD7E9DBCF}" type="pres">
      <dgm:prSet presAssocID="{4F3F7491-DCA4-4C27-A4E4-F27ED2E59926}" presName="childtext" presStyleLbl="solidFgAcc1" presStyleIdx="0" presStyleCnt="1">
        <dgm:presLayoutVars>
          <dgm:chMax/>
          <dgm:chPref val="0"/>
          <dgm:bulletEnabled val="1"/>
        </dgm:presLayoutVars>
      </dgm:prSet>
      <dgm:spPr/>
      <dgm:t>
        <a:bodyPr/>
        <a:lstStyle/>
        <a:p>
          <a:endParaRPr lang="en-US"/>
        </a:p>
      </dgm:t>
    </dgm:pt>
    <dgm:pt modelId="{BE3EF4A8-BCB1-435B-AC18-A21FB8524B78}" type="pres">
      <dgm:prSet presAssocID="{D1CDB854-906A-4534-A1F4-BF998FE8DF1D}" presName="sibTrans" presStyleCnt="0"/>
      <dgm:spPr/>
      <dgm:t>
        <a:bodyPr/>
        <a:lstStyle/>
        <a:p>
          <a:endParaRPr lang="en-US"/>
        </a:p>
      </dgm:t>
    </dgm:pt>
    <dgm:pt modelId="{8D038BD2-3FFB-47BE-91A7-70F49C2E9D22}" type="pres">
      <dgm:prSet presAssocID="{0C084564-D1C3-4AB1-86D4-6F9A1A07FC7B}" presName="parenttextcomposite" presStyleCnt="0"/>
      <dgm:spPr/>
      <dgm:t>
        <a:bodyPr/>
        <a:lstStyle/>
        <a:p>
          <a:endParaRPr lang="en-US"/>
        </a:p>
      </dgm:t>
    </dgm:pt>
    <dgm:pt modelId="{CFB88575-05AA-4AA1-9FCD-668B11A6C401}" type="pres">
      <dgm:prSet presAssocID="{0C084564-D1C3-4AB1-86D4-6F9A1A07FC7B}" presName="parenttext" presStyleLbl="revTx" presStyleIdx="1" presStyleCnt="2">
        <dgm:presLayoutVars>
          <dgm:chMax/>
          <dgm:chPref val="2"/>
          <dgm:bulletEnabled val="1"/>
        </dgm:presLayoutVars>
      </dgm:prSet>
      <dgm:spPr/>
      <dgm:t>
        <a:bodyPr/>
        <a:lstStyle/>
        <a:p>
          <a:endParaRPr lang="en-US"/>
        </a:p>
      </dgm:t>
    </dgm:pt>
    <dgm:pt modelId="{AC9D7D28-114F-4183-BE7A-5EC1B397704D}" type="pres">
      <dgm:prSet presAssocID="{0C084564-D1C3-4AB1-86D4-6F9A1A07FC7B}" presName="parallelogramComposite" presStyleCnt="0"/>
      <dgm:spPr/>
      <dgm:t>
        <a:bodyPr/>
        <a:lstStyle/>
        <a:p>
          <a:endParaRPr lang="en-US"/>
        </a:p>
      </dgm:t>
    </dgm:pt>
    <dgm:pt modelId="{4F04BFFF-4D96-4010-80F8-002AB25C3C08}" type="pres">
      <dgm:prSet presAssocID="{0C084564-D1C3-4AB1-86D4-6F9A1A07FC7B}" presName="parallelogram1" presStyleLbl="alignNode1" presStyleIdx="7" presStyleCnt="14"/>
      <dgm:spPr/>
      <dgm:t>
        <a:bodyPr/>
        <a:lstStyle/>
        <a:p>
          <a:endParaRPr lang="en-US"/>
        </a:p>
      </dgm:t>
    </dgm:pt>
    <dgm:pt modelId="{3B34E673-6FA0-482D-A1F9-DBA73377BF29}" type="pres">
      <dgm:prSet presAssocID="{0C084564-D1C3-4AB1-86D4-6F9A1A07FC7B}" presName="parallelogram2" presStyleLbl="alignNode1" presStyleIdx="8" presStyleCnt="14"/>
      <dgm:spPr/>
      <dgm:t>
        <a:bodyPr/>
        <a:lstStyle/>
        <a:p>
          <a:endParaRPr lang="en-US"/>
        </a:p>
      </dgm:t>
    </dgm:pt>
    <dgm:pt modelId="{016FF998-5C33-4DAF-8038-F7F4C6C44121}" type="pres">
      <dgm:prSet presAssocID="{0C084564-D1C3-4AB1-86D4-6F9A1A07FC7B}" presName="parallelogram3" presStyleLbl="alignNode1" presStyleIdx="9" presStyleCnt="14"/>
      <dgm:spPr/>
      <dgm:t>
        <a:bodyPr/>
        <a:lstStyle/>
        <a:p>
          <a:endParaRPr lang="en-US"/>
        </a:p>
      </dgm:t>
    </dgm:pt>
    <dgm:pt modelId="{08FAB6C5-EC9D-4DEC-B66E-6F6FD16F4479}" type="pres">
      <dgm:prSet presAssocID="{0C084564-D1C3-4AB1-86D4-6F9A1A07FC7B}" presName="parallelogram4" presStyleLbl="alignNode1" presStyleIdx="10" presStyleCnt="14"/>
      <dgm:spPr/>
      <dgm:t>
        <a:bodyPr/>
        <a:lstStyle/>
        <a:p>
          <a:endParaRPr lang="en-US"/>
        </a:p>
      </dgm:t>
    </dgm:pt>
    <dgm:pt modelId="{8DB67672-7CEB-43F6-931F-E33C0BDD8734}" type="pres">
      <dgm:prSet presAssocID="{0C084564-D1C3-4AB1-86D4-6F9A1A07FC7B}" presName="parallelogram5" presStyleLbl="alignNode1" presStyleIdx="11" presStyleCnt="14"/>
      <dgm:spPr/>
      <dgm:t>
        <a:bodyPr/>
        <a:lstStyle/>
        <a:p>
          <a:endParaRPr lang="en-US"/>
        </a:p>
      </dgm:t>
    </dgm:pt>
    <dgm:pt modelId="{DABEB04A-4414-4681-BB62-650F9E2FDD05}" type="pres">
      <dgm:prSet presAssocID="{0C084564-D1C3-4AB1-86D4-6F9A1A07FC7B}" presName="parallelogram6" presStyleLbl="alignNode1" presStyleIdx="12" presStyleCnt="14"/>
      <dgm:spPr/>
      <dgm:t>
        <a:bodyPr/>
        <a:lstStyle/>
        <a:p>
          <a:endParaRPr lang="en-US"/>
        </a:p>
      </dgm:t>
    </dgm:pt>
    <dgm:pt modelId="{1BA1C903-C44D-4F62-A7A6-007371BED89B}" type="pres">
      <dgm:prSet presAssocID="{0C084564-D1C3-4AB1-86D4-6F9A1A07FC7B}" presName="parallelogram7" presStyleLbl="alignNode1" presStyleIdx="13" presStyleCnt="14"/>
      <dgm:spPr/>
      <dgm:t>
        <a:bodyPr/>
        <a:lstStyle/>
        <a:p>
          <a:endParaRPr lang="en-US"/>
        </a:p>
      </dgm:t>
    </dgm:pt>
  </dgm:ptLst>
  <dgm:cxnLst>
    <dgm:cxn modelId="{BC59DE58-851D-4E2E-8641-FB99B4941750}" type="presOf" srcId="{DFEDE042-F76C-402C-AB71-742D9A6DAAA4}" destId="{D4F2D307-3803-411F-BBE0-F3EDD7E9DBCF}" srcOrd="0" destOrd="0" presId="urn:microsoft.com/office/officeart/2008/layout/VerticalAccentList"/>
    <dgm:cxn modelId="{2E80A7F8-84E4-429A-9F03-7241B153714D}" srcId="{4F3F7491-DCA4-4C27-A4E4-F27ED2E59926}" destId="{DFEDE042-F76C-402C-AB71-742D9A6DAAA4}" srcOrd="0" destOrd="0" parTransId="{788C96A5-F3DA-4A3D-88AB-0FE2873CABCC}" sibTransId="{1FFD3951-BCA6-4809-A6AC-57FB52266AA5}"/>
    <dgm:cxn modelId="{EA25497A-FF8B-44D4-ADDC-BFEFD8A88C98}" srcId="{1A3F04A6-33E7-4A2A-9D9F-443498966C94}" destId="{0C084564-D1C3-4AB1-86D4-6F9A1A07FC7B}" srcOrd="1" destOrd="0" parTransId="{FB019B2D-C191-4BC0-A141-69A6CC421E30}" sibTransId="{02908B48-4E0D-43F1-BE8E-B26E133455BF}"/>
    <dgm:cxn modelId="{4B61F5A5-4DAE-4B4F-823A-8846819AAE47}" type="presOf" srcId="{0C084564-D1C3-4AB1-86D4-6F9A1A07FC7B}" destId="{CFB88575-05AA-4AA1-9FCD-668B11A6C401}" srcOrd="0" destOrd="0" presId="urn:microsoft.com/office/officeart/2008/layout/VerticalAccentList"/>
    <dgm:cxn modelId="{DC8CDDCD-4A53-4EC5-A176-A51F75178C12}" type="presOf" srcId="{4F3F7491-DCA4-4C27-A4E4-F27ED2E59926}" destId="{82168B6E-C224-4ACE-B141-A755A28B62EF}" srcOrd="0" destOrd="0" presId="urn:microsoft.com/office/officeart/2008/layout/VerticalAccentList"/>
    <dgm:cxn modelId="{ADFD1A95-F2C9-46E3-825D-0444A7A3CBA4}" type="presOf" srcId="{1A3F04A6-33E7-4A2A-9D9F-443498966C94}" destId="{2F12BFF8-7701-4AC2-B10F-F1A595111597}" srcOrd="0" destOrd="0" presId="urn:microsoft.com/office/officeart/2008/layout/VerticalAccentList"/>
    <dgm:cxn modelId="{010723A2-6268-41AB-B3AB-D985EE175D3C}" srcId="{1A3F04A6-33E7-4A2A-9D9F-443498966C94}" destId="{4F3F7491-DCA4-4C27-A4E4-F27ED2E59926}" srcOrd="0" destOrd="0" parTransId="{806409DE-D8EE-4959-B4CD-AAA5E990A577}" sibTransId="{D1CDB854-906A-4534-A1F4-BF998FE8DF1D}"/>
    <dgm:cxn modelId="{9F580B6F-862D-4398-95DF-8CA706CC2BC8}" type="presParOf" srcId="{2F12BFF8-7701-4AC2-B10F-F1A595111597}" destId="{8709C6AF-3FB3-48F1-8540-ACBE0E085AF2}" srcOrd="0" destOrd="0" presId="urn:microsoft.com/office/officeart/2008/layout/VerticalAccentList"/>
    <dgm:cxn modelId="{D65BABC7-F771-4E51-90C9-3A8DB5572E0E}" type="presParOf" srcId="{8709C6AF-3FB3-48F1-8540-ACBE0E085AF2}" destId="{82168B6E-C224-4ACE-B141-A755A28B62EF}" srcOrd="0" destOrd="0" presId="urn:microsoft.com/office/officeart/2008/layout/VerticalAccentList"/>
    <dgm:cxn modelId="{B4D2B1E4-FA51-4C0C-BDE6-CA737A317F78}" type="presParOf" srcId="{2F12BFF8-7701-4AC2-B10F-F1A595111597}" destId="{EF4284C7-9419-458B-A58F-E74A6D2BD056}" srcOrd="1" destOrd="0" presId="urn:microsoft.com/office/officeart/2008/layout/VerticalAccentList"/>
    <dgm:cxn modelId="{2A9DEE60-C758-4F10-B2E8-3DF7DDD3362F}" type="presParOf" srcId="{EF4284C7-9419-458B-A58F-E74A6D2BD056}" destId="{61B6EB45-E3A2-41DE-A9A7-FFEC9A597C99}" srcOrd="0" destOrd="0" presId="urn:microsoft.com/office/officeart/2008/layout/VerticalAccentList"/>
    <dgm:cxn modelId="{B0900085-2331-4AAF-ACC6-2078940D5ED7}" type="presParOf" srcId="{EF4284C7-9419-458B-A58F-E74A6D2BD056}" destId="{7F51C922-5A99-4CD3-9B68-FF37DDACE3FE}" srcOrd="1" destOrd="0" presId="urn:microsoft.com/office/officeart/2008/layout/VerticalAccentList"/>
    <dgm:cxn modelId="{9B0C6266-35E5-42B2-97AD-17C3CB9D30CA}" type="presParOf" srcId="{EF4284C7-9419-458B-A58F-E74A6D2BD056}" destId="{ED8B1BFE-3B67-4014-925B-7B4432C9446C}" srcOrd="2" destOrd="0" presId="urn:microsoft.com/office/officeart/2008/layout/VerticalAccentList"/>
    <dgm:cxn modelId="{FF87ECD0-2B5B-4148-99F1-52994EDFB4E6}" type="presParOf" srcId="{EF4284C7-9419-458B-A58F-E74A6D2BD056}" destId="{407B3D7C-4C21-44F0-89F1-5F29DC52BF72}" srcOrd="3" destOrd="0" presId="urn:microsoft.com/office/officeart/2008/layout/VerticalAccentList"/>
    <dgm:cxn modelId="{16880388-5051-4679-99B0-0CFC587D7296}" type="presParOf" srcId="{EF4284C7-9419-458B-A58F-E74A6D2BD056}" destId="{D671E9A3-77C3-4C0F-B2A0-F51AE98F2ABB}" srcOrd="4" destOrd="0" presId="urn:microsoft.com/office/officeart/2008/layout/VerticalAccentList"/>
    <dgm:cxn modelId="{6408FC71-E248-4881-BE61-3E1C33A3E473}" type="presParOf" srcId="{EF4284C7-9419-458B-A58F-E74A6D2BD056}" destId="{F9C71804-98EC-44BF-8E5D-4C12A22B2A23}" srcOrd="5" destOrd="0" presId="urn:microsoft.com/office/officeart/2008/layout/VerticalAccentList"/>
    <dgm:cxn modelId="{77313F73-87AD-4F8A-994A-816DBE6B78A9}" type="presParOf" srcId="{EF4284C7-9419-458B-A58F-E74A6D2BD056}" destId="{8CFC99C9-D1C1-41DA-8965-E0288683CDD6}" srcOrd="6" destOrd="0" presId="urn:microsoft.com/office/officeart/2008/layout/VerticalAccentList"/>
    <dgm:cxn modelId="{52E6DC1B-CAEA-446A-8E69-987EC1F1F71E}" type="presParOf" srcId="{EF4284C7-9419-458B-A58F-E74A6D2BD056}" destId="{D4F2D307-3803-411F-BBE0-F3EDD7E9DBCF}" srcOrd="7" destOrd="0" presId="urn:microsoft.com/office/officeart/2008/layout/VerticalAccentList"/>
    <dgm:cxn modelId="{ECF0DD99-CF11-4260-AFEB-39C7E51EEF33}" type="presParOf" srcId="{2F12BFF8-7701-4AC2-B10F-F1A595111597}" destId="{BE3EF4A8-BCB1-435B-AC18-A21FB8524B78}" srcOrd="2" destOrd="0" presId="urn:microsoft.com/office/officeart/2008/layout/VerticalAccentList"/>
    <dgm:cxn modelId="{5FCCA95D-6B1E-4FC4-89DC-50017C52A736}" type="presParOf" srcId="{2F12BFF8-7701-4AC2-B10F-F1A595111597}" destId="{8D038BD2-3FFB-47BE-91A7-70F49C2E9D22}" srcOrd="3" destOrd="0" presId="urn:microsoft.com/office/officeart/2008/layout/VerticalAccentList"/>
    <dgm:cxn modelId="{093DCEF2-B49F-4BF4-A849-6F7F712939BE}" type="presParOf" srcId="{8D038BD2-3FFB-47BE-91A7-70F49C2E9D22}" destId="{CFB88575-05AA-4AA1-9FCD-668B11A6C401}" srcOrd="0" destOrd="0" presId="urn:microsoft.com/office/officeart/2008/layout/VerticalAccentList"/>
    <dgm:cxn modelId="{635D539D-3BD2-49DC-B808-5230571AEAB3}" type="presParOf" srcId="{2F12BFF8-7701-4AC2-B10F-F1A595111597}" destId="{AC9D7D28-114F-4183-BE7A-5EC1B397704D}" srcOrd="4" destOrd="0" presId="urn:microsoft.com/office/officeart/2008/layout/VerticalAccentList"/>
    <dgm:cxn modelId="{15ECB021-4402-46C7-9C49-85110BA2DC59}" type="presParOf" srcId="{AC9D7D28-114F-4183-BE7A-5EC1B397704D}" destId="{4F04BFFF-4D96-4010-80F8-002AB25C3C08}" srcOrd="0" destOrd="0" presId="urn:microsoft.com/office/officeart/2008/layout/VerticalAccentList"/>
    <dgm:cxn modelId="{8BBAC015-00F9-4AB9-A551-40559F651384}" type="presParOf" srcId="{AC9D7D28-114F-4183-BE7A-5EC1B397704D}" destId="{3B34E673-6FA0-482D-A1F9-DBA73377BF29}" srcOrd="1" destOrd="0" presId="urn:microsoft.com/office/officeart/2008/layout/VerticalAccentList"/>
    <dgm:cxn modelId="{7DB60A77-961A-4CE8-9F58-A000B3472FB9}" type="presParOf" srcId="{AC9D7D28-114F-4183-BE7A-5EC1B397704D}" destId="{016FF998-5C33-4DAF-8038-F7F4C6C44121}" srcOrd="2" destOrd="0" presId="urn:microsoft.com/office/officeart/2008/layout/VerticalAccentList"/>
    <dgm:cxn modelId="{D540CB71-C322-4A81-83DD-17DAE4E2F805}" type="presParOf" srcId="{AC9D7D28-114F-4183-BE7A-5EC1B397704D}" destId="{08FAB6C5-EC9D-4DEC-B66E-6F6FD16F4479}" srcOrd="3" destOrd="0" presId="urn:microsoft.com/office/officeart/2008/layout/VerticalAccentList"/>
    <dgm:cxn modelId="{58AB3292-983A-4C09-8D53-1E606C368956}" type="presParOf" srcId="{AC9D7D28-114F-4183-BE7A-5EC1B397704D}" destId="{8DB67672-7CEB-43F6-931F-E33C0BDD8734}" srcOrd="4" destOrd="0" presId="urn:microsoft.com/office/officeart/2008/layout/VerticalAccentList"/>
    <dgm:cxn modelId="{452A788B-726C-4903-881D-B87DA92EE0B4}" type="presParOf" srcId="{AC9D7D28-114F-4183-BE7A-5EC1B397704D}" destId="{DABEB04A-4414-4681-BB62-650F9E2FDD05}" srcOrd="5" destOrd="0" presId="urn:microsoft.com/office/officeart/2008/layout/VerticalAccentList"/>
    <dgm:cxn modelId="{C3D4F0CF-1480-408D-A0CD-0A307A29CEDB}" type="presParOf" srcId="{AC9D7D28-114F-4183-BE7A-5EC1B397704D}" destId="{1BA1C903-C44D-4F62-A7A6-007371BED89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FF273-4055-4FFD-AD2B-F6095E6425E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8D518D58-9A7A-4770-B145-B232BB732BF9}">
      <dgm:prSet phldrT="[Text]"/>
      <dgm:spPr/>
      <dgm:t>
        <a:bodyPr/>
        <a:lstStyle/>
        <a:p>
          <a:r>
            <a:rPr lang="mn-MN" dirty="0" smtClean="0">
              <a:solidFill>
                <a:schemeClr val="tx1"/>
              </a:solidFill>
              <a:latin typeface="Arial" panose="020B0604020202020204" pitchFamily="34" charset="0"/>
              <a:cs typeface="Arial" panose="020B0604020202020204" pitchFamily="34" charset="0"/>
            </a:rPr>
            <a:t>Төрийн үйл ажиллагаанд үнэлгээ өгч хяналт тавих</a:t>
          </a:r>
          <a:endParaRPr lang="en-US" dirty="0">
            <a:solidFill>
              <a:schemeClr val="tx1"/>
            </a:solidFill>
          </a:endParaRPr>
        </a:p>
      </dgm:t>
    </dgm:pt>
    <dgm:pt modelId="{C7A1E421-AC4A-4338-81EC-20E5E0D57822}" type="parTrans" cxnId="{122ECEDD-71E9-4A72-BEAC-5C40A6139BBF}">
      <dgm:prSet/>
      <dgm:spPr/>
      <dgm:t>
        <a:bodyPr/>
        <a:lstStyle/>
        <a:p>
          <a:endParaRPr lang="en-US"/>
        </a:p>
      </dgm:t>
    </dgm:pt>
    <dgm:pt modelId="{1D8FCC1F-C3AE-4618-9885-FE276426CC7C}" type="sibTrans" cxnId="{122ECEDD-71E9-4A72-BEAC-5C40A6139BBF}">
      <dgm:prSet/>
      <dgm:spPr/>
      <dgm:t>
        <a:bodyPr/>
        <a:lstStyle/>
        <a:p>
          <a:endParaRPr lang="en-US"/>
        </a:p>
      </dgm:t>
    </dgm:pt>
    <dgm:pt modelId="{DEE5F354-6A02-44D2-A293-D9D5A2DDC679}">
      <dgm:prSet phldrT="[Text]"/>
      <dgm:spPr/>
      <dgm:t>
        <a:bodyPr/>
        <a:lstStyle/>
        <a:p>
          <a:r>
            <a:rPr lang="mn-MN" dirty="0" smtClean="0">
              <a:solidFill>
                <a:schemeClr val="tx1"/>
              </a:solidFill>
              <a:latin typeface="Arial" panose="020B0604020202020204" pitchFamily="34" charset="0"/>
              <a:cs typeface="Arial" panose="020B0604020202020204" pitchFamily="34" charset="0"/>
            </a:rPr>
            <a:t>Үзэл бодол саналаа чөлөөтэй илэрхийлэхдээ</a:t>
          </a:r>
          <a:endParaRPr lang="en-US" dirty="0">
            <a:solidFill>
              <a:schemeClr val="tx1"/>
            </a:solidFill>
          </a:endParaRPr>
        </a:p>
      </dgm:t>
    </dgm:pt>
    <dgm:pt modelId="{2341391C-B4FF-439E-88C9-32865F76EFF0}" type="parTrans" cxnId="{F721C8F2-39DF-4F3B-80CF-D755CA59A5D0}">
      <dgm:prSet/>
      <dgm:spPr/>
      <dgm:t>
        <a:bodyPr/>
        <a:lstStyle/>
        <a:p>
          <a:endParaRPr lang="en-US"/>
        </a:p>
      </dgm:t>
    </dgm:pt>
    <dgm:pt modelId="{7F0CB5B7-8679-40EE-899A-2C2991ACF5D9}" type="sibTrans" cxnId="{F721C8F2-39DF-4F3B-80CF-D755CA59A5D0}">
      <dgm:prSet/>
      <dgm:spPr/>
      <dgm:t>
        <a:bodyPr/>
        <a:lstStyle/>
        <a:p>
          <a:endParaRPr lang="en-US"/>
        </a:p>
      </dgm:t>
    </dgm:pt>
    <dgm:pt modelId="{1E610784-A507-4073-8372-77115A2766E5}">
      <dgm:prSet phldrT="[Text]"/>
      <dgm:spPr/>
      <dgm:t>
        <a:bodyPr/>
        <a:lstStyle/>
        <a:p>
          <a:r>
            <a:rPr lang="mn-MN" dirty="0" smtClean="0">
              <a:solidFill>
                <a:schemeClr val="tx1"/>
              </a:solidFill>
              <a:latin typeface="Arial" panose="020B0604020202020204" pitchFamily="34" charset="0"/>
              <a:cs typeface="Arial" panose="020B0604020202020204" pitchFamily="34" charset="0"/>
            </a:rPr>
            <a:t>Төрийн үйлчилгээг сайжруулахдаа оролцохдоо</a:t>
          </a:r>
          <a:endParaRPr lang="en-US" dirty="0">
            <a:solidFill>
              <a:schemeClr val="tx1"/>
            </a:solidFill>
          </a:endParaRPr>
        </a:p>
      </dgm:t>
    </dgm:pt>
    <dgm:pt modelId="{1744B0B3-0871-4B54-B4BF-AA2222D2A3B6}" type="parTrans" cxnId="{84F8CD33-D0E7-4109-88DF-DB20F219BD69}">
      <dgm:prSet/>
      <dgm:spPr/>
      <dgm:t>
        <a:bodyPr/>
        <a:lstStyle/>
        <a:p>
          <a:endParaRPr lang="en-US"/>
        </a:p>
      </dgm:t>
    </dgm:pt>
    <dgm:pt modelId="{1A11BD8C-E7F8-47BE-9970-52EF6CB33F6B}" type="sibTrans" cxnId="{84F8CD33-D0E7-4109-88DF-DB20F219BD69}">
      <dgm:prSet/>
      <dgm:spPr/>
      <dgm:t>
        <a:bodyPr/>
        <a:lstStyle/>
        <a:p>
          <a:endParaRPr lang="en-US"/>
        </a:p>
      </dgm:t>
    </dgm:pt>
    <dgm:pt modelId="{47B47A68-B94A-4FE8-8FE4-F42956DF82BB}">
      <dgm:prSet/>
      <dgm:spPr/>
      <dgm:t>
        <a:bodyPr/>
        <a:lstStyle/>
        <a:p>
          <a:r>
            <a:rPr lang="mn-MN" dirty="0" smtClean="0">
              <a:latin typeface="Arial" panose="020B0604020202020204" pitchFamily="34" charset="0"/>
              <a:cs typeface="Arial" panose="020B0604020202020204" pitchFamily="34" charset="0"/>
            </a:rPr>
            <a:t>Төрийн үйлчилгээг түргэн, шуурхай, тэгш хүртээхдээ</a:t>
          </a:r>
          <a:endParaRPr lang="en-US" dirty="0"/>
        </a:p>
      </dgm:t>
    </dgm:pt>
    <dgm:pt modelId="{72BBDCCA-6040-47F5-9265-A177D54220D2}" type="parTrans" cxnId="{170FC5C3-B45A-4CB0-B016-113D6AC67B82}">
      <dgm:prSet/>
      <dgm:spPr/>
      <dgm:t>
        <a:bodyPr/>
        <a:lstStyle/>
        <a:p>
          <a:endParaRPr lang="en-US"/>
        </a:p>
      </dgm:t>
    </dgm:pt>
    <dgm:pt modelId="{86EA2082-77CF-4830-A54F-6DA0D8C8FEA9}" type="sibTrans" cxnId="{170FC5C3-B45A-4CB0-B016-113D6AC67B82}">
      <dgm:prSet/>
      <dgm:spPr/>
      <dgm:t>
        <a:bodyPr/>
        <a:lstStyle/>
        <a:p>
          <a:endParaRPr lang="en-US"/>
        </a:p>
      </dgm:t>
    </dgm:pt>
    <dgm:pt modelId="{165E50A7-0AD8-4DDF-8115-FCC200701203}" type="pres">
      <dgm:prSet presAssocID="{9F3FF273-4055-4FFD-AD2B-F6095E6425EC}" presName="CompostProcess" presStyleCnt="0">
        <dgm:presLayoutVars>
          <dgm:dir/>
          <dgm:resizeHandles val="exact"/>
        </dgm:presLayoutVars>
      </dgm:prSet>
      <dgm:spPr/>
      <dgm:t>
        <a:bodyPr/>
        <a:lstStyle/>
        <a:p>
          <a:endParaRPr lang="en-US"/>
        </a:p>
      </dgm:t>
    </dgm:pt>
    <dgm:pt modelId="{A722B136-16A2-4EA0-A90C-74E724EABF82}" type="pres">
      <dgm:prSet presAssocID="{9F3FF273-4055-4FFD-AD2B-F6095E6425EC}" presName="arrow" presStyleLbl="bgShp" presStyleIdx="0" presStyleCnt="1"/>
      <dgm:spPr/>
      <dgm:t>
        <a:bodyPr/>
        <a:lstStyle/>
        <a:p>
          <a:endParaRPr lang="en-US"/>
        </a:p>
      </dgm:t>
    </dgm:pt>
    <dgm:pt modelId="{CFDED840-0A54-452E-9C52-5098AD7CF92E}" type="pres">
      <dgm:prSet presAssocID="{9F3FF273-4055-4FFD-AD2B-F6095E6425EC}" presName="linearProcess" presStyleCnt="0"/>
      <dgm:spPr/>
      <dgm:t>
        <a:bodyPr/>
        <a:lstStyle/>
        <a:p>
          <a:endParaRPr lang="en-US"/>
        </a:p>
      </dgm:t>
    </dgm:pt>
    <dgm:pt modelId="{A1C6E6CE-CC67-4BA3-916C-2FA81A4A023E}" type="pres">
      <dgm:prSet presAssocID="{8D518D58-9A7A-4770-B145-B232BB732BF9}" presName="textNode" presStyleLbl="node1" presStyleIdx="0" presStyleCnt="4">
        <dgm:presLayoutVars>
          <dgm:bulletEnabled val="1"/>
        </dgm:presLayoutVars>
      </dgm:prSet>
      <dgm:spPr/>
      <dgm:t>
        <a:bodyPr/>
        <a:lstStyle/>
        <a:p>
          <a:endParaRPr lang="en-US"/>
        </a:p>
      </dgm:t>
    </dgm:pt>
    <dgm:pt modelId="{1B137A29-A957-411D-9F38-48702D4C446E}" type="pres">
      <dgm:prSet presAssocID="{1D8FCC1F-C3AE-4618-9885-FE276426CC7C}" presName="sibTrans" presStyleCnt="0"/>
      <dgm:spPr/>
      <dgm:t>
        <a:bodyPr/>
        <a:lstStyle/>
        <a:p>
          <a:endParaRPr lang="en-US"/>
        </a:p>
      </dgm:t>
    </dgm:pt>
    <dgm:pt modelId="{1AECDD1D-05B5-4AAC-B769-A7114336AB3B}" type="pres">
      <dgm:prSet presAssocID="{DEE5F354-6A02-44D2-A293-D9D5A2DDC679}" presName="textNode" presStyleLbl="node1" presStyleIdx="1" presStyleCnt="4">
        <dgm:presLayoutVars>
          <dgm:bulletEnabled val="1"/>
        </dgm:presLayoutVars>
      </dgm:prSet>
      <dgm:spPr/>
      <dgm:t>
        <a:bodyPr/>
        <a:lstStyle/>
        <a:p>
          <a:endParaRPr lang="en-US"/>
        </a:p>
      </dgm:t>
    </dgm:pt>
    <dgm:pt modelId="{0C07224E-08F7-44F3-B2F5-A9791DBBFD36}" type="pres">
      <dgm:prSet presAssocID="{7F0CB5B7-8679-40EE-899A-2C2991ACF5D9}" presName="sibTrans" presStyleCnt="0"/>
      <dgm:spPr/>
      <dgm:t>
        <a:bodyPr/>
        <a:lstStyle/>
        <a:p>
          <a:endParaRPr lang="en-US"/>
        </a:p>
      </dgm:t>
    </dgm:pt>
    <dgm:pt modelId="{95B49E5E-38C6-42B7-9BA6-09C05610C968}" type="pres">
      <dgm:prSet presAssocID="{1E610784-A507-4073-8372-77115A2766E5}" presName="textNode" presStyleLbl="node1" presStyleIdx="2" presStyleCnt="4">
        <dgm:presLayoutVars>
          <dgm:bulletEnabled val="1"/>
        </dgm:presLayoutVars>
      </dgm:prSet>
      <dgm:spPr/>
      <dgm:t>
        <a:bodyPr/>
        <a:lstStyle/>
        <a:p>
          <a:endParaRPr lang="en-US"/>
        </a:p>
      </dgm:t>
    </dgm:pt>
    <dgm:pt modelId="{47B93B76-E0B7-4798-98B3-137B4D117227}" type="pres">
      <dgm:prSet presAssocID="{1A11BD8C-E7F8-47BE-9970-52EF6CB33F6B}" presName="sibTrans" presStyleCnt="0"/>
      <dgm:spPr/>
      <dgm:t>
        <a:bodyPr/>
        <a:lstStyle/>
        <a:p>
          <a:endParaRPr lang="en-US"/>
        </a:p>
      </dgm:t>
    </dgm:pt>
    <dgm:pt modelId="{F26E57E1-B466-479B-B668-946261A6E77D}" type="pres">
      <dgm:prSet presAssocID="{47B47A68-B94A-4FE8-8FE4-F42956DF82BB}" presName="textNode" presStyleLbl="node1" presStyleIdx="3" presStyleCnt="4">
        <dgm:presLayoutVars>
          <dgm:bulletEnabled val="1"/>
        </dgm:presLayoutVars>
      </dgm:prSet>
      <dgm:spPr/>
      <dgm:t>
        <a:bodyPr/>
        <a:lstStyle/>
        <a:p>
          <a:endParaRPr lang="en-US"/>
        </a:p>
      </dgm:t>
    </dgm:pt>
  </dgm:ptLst>
  <dgm:cxnLst>
    <dgm:cxn modelId="{84F8CD33-D0E7-4109-88DF-DB20F219BD69}" srcId="{9F3FF273-4055-4FFD-AD2B-F6095E6425EC}" destId="{1E610784-A507-4073-8372-77115A2766E5}" srcOrd="2" destOrd="0" parTransId="{1744B0B3-0871-4B54-B4BF-AA2222D2A3B6}" sibTransId="{1A11BD8C-E7F8-47BE-9970-52EF6CB33F6B}"/>
    <dgm:cxn modelId="{233BCDA2-D912-4290-A228-CE8D16FFC04B}" type="presOf" srcId="{1E610784-A507-4073-8372-77115A2766E5}" destId="{95B49E5E-38C6-42B7-9BA6-09C05610C968}" srcOrd="0" destOrd="0" presId="urn:microsoft.com/office/officeart/2005/8/layout/hProcess9"/>
    <dgm:cxn modelId="{F721C8F2-39DF-4F3B-80CF-D755CA59A5D0}" srcId="{9F3FF273-4055-4FFD-AD2B-F6095E6425EC}" destId="{DEE5F354-6A02-44D2-A293-D9D5A2DDC679}" srcOrd="1" destOrd="0" parTransId="{2341391C-B4FF-439E-88C9-32865F76EFF0}" sibTransId="{7F0CB5B7-8679-40EE-899A-2C2991ACF5D9}"/>
    <dgm:cxn modelId="{122ECEDD-71E9-4A72-BEAC-5C40A6139BBF}" srcId="{9F3FF273-4055-4FFD-AD2B-F6095E6425EC}" destId="{8D518D58-9A7A-4770-B145-B232BB732BF9}" srcOrd="0" destOrd="0" parTransId="{C7A1E421-AC4A-4338-81EC-20E5E0D57822}" sibTransId="{1D8FCC1F-C3AE-4618-9885-FE276426CC7C}"/>
    <dgm:cxn modelId="{170FC5C3-B45A-4CB0-B016-113D6AC67B82}" srcId="{9F3FF273-4055-4FFD-AD2B-F6095E6425EC}" destId="{47B47A68-B94A-4FE8-8FE4-F42956DF82BB}" srcOrd="3" destOrd="0" parTransId="{72BBDCCA-6040-47F5-9265-A177D54220D2}" sibTransId="{86EA2082-77CF-4830-A54F-6DA0D8C8FEA9}"/>
    <dgm:cxn modelId="{0E995755-F187-482E-841F-8C7113D74589}" type="presOf" srcId="{DEE5F354-6A02-44D2-A293-D9D5A2DDC679}" destId="{1AECDD1D-05B5-4AAC-B769-A7114336AB3B}" srcOrd="0" destOrd="0" presId="urn:microsoft.com/office/officeart/2005/8/layout/hProcess9"/>
    <dgm:cxn modelId="{70382022-CBAE-4A2B-B000-C37343E7DC25}" type="presOf" srcId="{8D518D58-9A7A-4770-B145-B232BB732BF9}" destId="{A1C6E6CE-CC67-4BA3-916C-2FA81A4A023E}" srcOrd="0" destOrd="0" presId="urn:microsoft.com/office/officeart/2005/8/layout/hProcess9"/>
    <dgm:cxn modelId="{65438DAB-773A-428A-BC5C-E209A1B4CECB}" type="presOf" srcId="{9F3FF273-4055-4FFD-AD2B-F6095E6425EC}" destId="{165E50A7-0AD8-4DDF-8115-FCC200701203}" srcOrd="0" destOrd="0" presId="urn:microsoft.com/office/officeart/2005/8/layout/hProcess9"/>
    <dgm:cxn modelId="{0771437B-AB9C-4504-9B94-6C98756781B5}" type="presOf" srcId="{47B47A68-B94A-4FE8-8FE4-F42956DF82BB}" destId="{F26E57E1-B466-479B-B668-946261A6E77D}" srcOrd="0" destOrd="0" presId="urn:microsoft.com/office/officeart/2005/8/layout/hProcess9"/>
    <dgm:cxn modelId="{DB8780B3-A5A5-4109-BBEB-A6AC6EA36C2C}" type="presParOf" srcId="{165E50A7-0AD8-4DDF-8115-FCC200701203}" destId="{A722B136-16A2-4EA0-A90C-74E724EABF82}" srcOrd="0" destOrd="0" presId="urn:microsoft.com/office/officeart/2005/8/layout/hProcess9"/>
    <dgm:cxn modelId="{20094E81-20F3-4DD7-A616-6CE0B17D871E}" type="presParOf" srcId="{165E50A7-0AD8-4DDF-8115-FCC200701203}" destId="{CFDED840-0A54-452E-9C52-5098AD7CF92E}" srcOrd="1" destOrd="0" presId="urn:microsoft.com/office/officeart/2005/8/layout/hProcess9"/>
    <dgm:cxn modelId="{A0B783BC-839E-4BF9-B638-E70A760B1895}" type="presParOf" srcId="{CFDED840-0A54-452E-9C52-5098AD7CF92E}" destId="{A1C6E6CE-CC67-4BA3-916C-2FA81A4A023E}" srcOrd="0" destOrd="0" presId="urn:microsoft.com/office/officeart/2005/8/layout/hProcess9"/>
    <dgm:cxn modelId="{F45DE193-D0CA-4414-9341-9EA345C379A8}" type="presParOf" srcId="{CFDED840-0A54-452E-9C52-5098AD7CF92E}" destId="{1B137A29-A957-411D-9F38-48702D4C446E}" srcOrd="1" destOrd="0" presId="urn:microsoft.com/office/officeart/2005/8/layout/hProcess9"/>
    <dgm:cxn modelId="{A5DE759F-D228-4561-8294-DB08337100D4}" type="presParOf" srcId="{CFDED840-0A54-452E-9C52-5098AD7CF92E}" destId="{1AECDD1D-05B5-4AAC-B769-A7114336AB3B}" srcOrd="2" destOrd="0" presId="urn:microsoft.com/office/officeart/2005/8/layout/hProcess9"/>
    <dgm:cxn modelId="{7D62D7B9-6929-4CAE-AE69-ADB0BD7A0831}" type="presParOf" srcId="{CFDED840-0A54-452E-9C52-5098AD7CF92E}" destId="{0C07224E-08F7-44F3-B2F5-A9791DBBFD36}" srcOrd="3" destOrd="0" presId="urn:microsoft.com/office/officeart/2005/8/layout/hProcess9"/>
    <dgm:cxn modelId="{D759F028-D656-4DD8-B6F9-9B889927B672}" type="presParOf" srcId="{CFDED840-0A54-452E-9C52-5098AD7CF92E}" destId="{95B49E5E-38C6-42B7-9BA6-09C05610C968}" srcOrd="4" destOrd="0" presId="urn:microsoft.com/office/officeart/2005/8/layout/hProcess9"/>
    <dgm:cxn modelId="{249B341B-990F-4946-85F9-6826BDB3E6CC}" type="presParOf" srcId="{CFDED840-0A54-452E-9C52-5098AD7CF92E}" destId="{47B93B76-E0B7-4798-98B3-137B4D117227}" srcOrd="5" destOrd="0" presId="urn:microsoft.com/office/officeart/2005/8/layout/hProcess9"/>
    <dgm:cxn modelId="{2D370EF7-C9AC-42A9-8AED-9CFCBCDD0CB4}" type="presParOf" srcId="{CFDED840-0A54-452E-9C52-5098AD7CF92E}" destId="{F26E57E1-B466-479B-B668-946261A6E77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1C32F-9391-4567-A72B-9D437A5EF3F8}"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D38C4ABD-9928-43EC-9C6E-A6EF461205A8}">
      <dgm:prSet phldrT="[Text]"/>
      <dgm:spPr/>
      <dgm:t>
        <a:bodyPr/>
        <a:lstStyle/>
        <a:p>
          <a:r>
            <a:rPr lang="mn-MN" b="1" dirty="0" smtClean="0">
              <a:latin typeface="Arial" panose="020B0604020202020204" pitchFamily="34" charset="0"/>
              <a:cs typeface="Arial" panose="020B0604020202020204" pitchFamily="34" charset="0"/>
            </a:rPr>
            <a:t>Албан ёсоор </a:t>
          </a:r>
          <a:endParaRPr lang="en-US" b="1" dirty="0">
            <a:latin typeface="Arial" panose="020B0604020202020204" pitchFamily="34" charset="0"/>
            <a:cs typeface="Arial" panose="020B0604020202020204" pitchFamily="34" charset="0"/>
          </a:endParaRPr>
        </a:p>
      </dgm:t>
    </dgm:pt>
    <dgm:pt modelId="{EABA6CD4-9B9C-4783-A7DC-616390C27AE4}" type="parTrans" cxnId="{05F46B2B-6F19-4650-8874-04E35076CB53}">
      <dgm:prSet/>
      <dgm:spPr/>
      <dgm:t>
        <a:bodyPr/>
        <a:lstStyle/>
        <a:p>
          <a:endParaRPr lang="en-US"/>
        </a:p>
      </dgm:t>
    </dgm:pt>
    <dgm:pt modelId="{F9D71984-3F01-402D-9A98-5BFDFBEBE854}" type="sibTrans" cxnId="{05F46B2B-6F19-4650-8874-04E35076CB53}">
      <dgm:prSet/>
      <dgm:spPr/>
      <dgm:t>
        <a:bodyPr/>
        <a:lstStyle/>
        <a:p>
          <a:endParaRPr lang="en-US"/>
        </a:p>
      </dgm:t>
    </dgm:pt>
    <dgm:pt modelId="{74D30E20-B96D-4BB0-82C7-205188C2A9F8}">
      <dgm:prSet phldrT="[Text]"/>
      <dgm:spPr/>
      <dgm:t>
        <a:bodyPr/>
        <a:lstStyle/>
        <a:p>
          <a:r>
            <a:rPr lang="mn-MN" b="1" smtClean="0">
              <a:latin typeface="Arial" panose="020B0604020202020204" pitchFamily="34" charset="0"/>
              <a:cs typeface="Arial" panose="020B0604020202020204" pitchFamily="34" charset="0"/>
            </a:rPr>
            <a:t>Тухайн байгууллагын бүх албан тушаалтанд хандах</a:t>
          </a:r>
          <a:r>
            <a:rPr lang="en-US" b="1"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dgm:t>
    </dgm:pt>
    <dgm:pt modelId="{B59C6096-C36C-4E29-9D63-464DDFB0EB79}" type="parTrans" cxnId="{D7D08CB7-7F03-4715-BCDF-880BEA4C2060}">
      <dgm:prSet/>
      <dgm:spPr/>
      <dgm:t>
        <a:bodyPr/>
        <a:lstStyle/>
        <a:p>
          <a:endParaRPr lang="en-US"/>
        </a:p>
      </dgm:t>
    </dgm:pt>
    <dgm:pt modelId="{7D63944E-9B06-4798-B834-E17984DC2ED5}" type="sibTrans" cxnId="{D7D08CB7-7F03-4715-BCDF-880BEA4C2060}">
      <dgm:prSet/>
      <dgm:spPr/>
      <dgm:t>
        <a:bodyPr/>
        <a:lstStyle/>
        <a:p>
          <a:endParaRPr lang="en-US"/>
        </a:p>
      </dgm:t>
    </dgm:pt>
    <dgm:pt modelId="{071A68D7-CAEC-464A-9D6B-816D12523B5E}">
      <dgm:prSet phldrT="[Text]"/>
      <dgm:spPr/>
      <dgm:t>
        <a:bodyPr/>
        <a:lstStyle/>
        <a:p>
          <a:r>
            <a:rPr lang="mn-MN" b="1" dirty="0" smtClean="0">
              <a:latin typeface="Arial" panose="020B0604020202020204" pitchFamily="34" charset="0"/>
              <a:cs typeface="Arial" panose="020B0604020202020204" pitchFamily="34" charset="0"/>
            </a:rPr>
            <a:t>Албан бусаар</a:t>
          </a:r>
          <a:endParaRPr lang="en-US" b="1" dirty="0">
            <a:latin typeface="Arial" panose="020B0604020202020204" pitchFamily="34" charset="0"/>
            <a:cs typeface="Arial" panose="020B0604020202020204" pitchFamily="34" charset="0"/>
          </a:endParaRPr>
        </a:p>
      </dgm:t>
    </dgm:pt>
    <dgm:pt modelId="{C0406071-3FDD-48E7-AC5F-6D542ABA55CF}" type="parTrans" cxnId="{CB2D905E-66B3-4F91-AF5C-4A5B14BD0E13}">
      <dgm:prSet/>
      <dgm:spPr/>
      <dgm:t>
        <a:bodyPr/>
        <a:lstStyle/>
        <a:p>
          <a:endParaRPr lang="en-US"/>
        </a:p>
      </dgm:t>
    </dgm:pt>
    <dgm:pt modelId="{C0F644C9-AEC5-496F-9798-09D69C3C887F}" type="sibTrans" cxnId="{CB2D905E-66B3-4F91-AF5C-4A5B14BD0E13}">
      <dgm:prSet/>
      <dgm:spPr/>
      <dgm:t>
        <a:bodyPr/>
        <a:lstStyle/>
        <a:p>
          <a:endParaRPr lang="en-US"/>
        </a:p>
      </dgm:t>
    </dgm:pt>
    <dgm:pt modelId="{005487C5-D279-4A87-9F3C-94B51957C714}">
      <dgm:prSet phldrT="[Text]"/>
      <dgm:spPr/>
      <dgm:t>
        <a:bodyPr/>
        <a:lstStyle/>
        <a:p>
          <a:r>
            <a:rPr lang="mn-MN" b="1" dirty="0" smtClean="0">
              <a:latin typeface="Arial" panose="020B0604020202020204" pitchFamily="34" charset="0"/>
              <a:cs typeface="Arial" panose="020B0604020202020204" pitchFamily="34" charset="0"/>
            </a:rPr>
            <a:t>Төрийн байгууллагын удирдах буюу тухайн ажил хариуцсан хүний хэвлэл мэдээллийн хэрэгслээр ярьсан яриа</a:t>
          </a:r>
          <a:r>
            <a:rPr lang="en-US" b="1" dirty="0" smtClean="0">
              <a:latin typeface="Arial" panose="020B0604020202020204" pitchFamily="34" charset="0"/>
              <a:cs typeface="Arial" panose="020B0604020202020204" pitchFamily="34" charset="0"/>
            </a:rPr>
            <a:t>;</a:t>
          </a:r>
          <a:r>
            <a:rPr lang="mn-MN"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dgm:t>
    </dgm:pt>
    <dgm:pt modelId="{F2562E62-DAAA-4FF4-9AB9-F3FF4ECE239C}" type="parTrans" cxnId="{E311C611-73D7-4B26-8237-68B38F0E7BBA}">
      <dgm:prSet/>
      <dgm:spPr/>
      <dgm:t>
        <a:bodyPr/>
        <a:lstStyle/>
        <a:p>
          <a:endParaRPr lang="en-US"/>
        </a:p>
      </dgm:t>
    </dgm:pt>
    <dgm:pt modelId="{310C912A-9366-4476-821B-E982172377B7}" type="sibTrans" cxnId="{E311C611-73D7-4B26-8237-68B38F0E7BBA}">
      <dgm:prSet/>
      <dgm:spPr/>
      <dgm:t>
        <a:bodyPr/>
        <a:lstStyle/>
        <a:p>
          <a:endParaRPr lang="en-US"/>
        </a:p>
      </dgm:t>
    </dgm:pt>
    <dgm:pt modelId="{D8EF2CCA-3646-4752-8CAD-0839A67429B6}">
      <dgm:prSet phldrT="[Text]"/>
      <dgm:spPr/>
      <dgm:t>
        <a:bodyPr/>
        <a:lstStyle/>
        <a:p>
          <a:r>
            <a:rPr lang="mn-MN" b="1" dirty="0" smtClean="0">
              <a:latin typeface="Arial" panose="020B0604020202020204" pitchFamily="34" charset="0"/>
              <a:cs typeface="Arial" panose="020B0604020202020204" pitchFamily="34" charset="0"/>
            </a:rPr>
            <a:t>Дам байдлаар бусдын ам дамжсан яриа</a:t>
          </a:r>
          <a:r>
            <a:rPr lang="en-US" b="1" dirty="0" smtClean="0">
              <a:latin typeface="Arial" panose="020B0604020202020204" pitchFamily="34" charset="0"/>
              <a:cs typeface="Arial" panose="020B0604020202020204" pitchFamily="34" charset="0"/>
            </a:rPr>
            <a:t>;</a:t>
          </a:r>
          <a:r>
            <a:rPr lang="mn-MN"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dgm:t>
    </dgm:pt>
    <dgm:pt modelId="{C41766AF-DDF4-443B-BE8D-395FFF487373}" type="parTrans" cxnId="{0B83AF37-AAAC-4732-834C-3354B080BEB4}">
      <dgm:prSet/>
      <dgm:spPr/>
      <dgm:t>
        <a:bodyPr/>
        <a:lstStyle/>
        <a:p>
          <a:endParaRPr lang="en-US"/>
        </a:p>
      </dgm:t>
    </dgm:pt>
    <dgm:pt modelId="{114B7199-2B73-4806-84FC-C862152A234B}" type="sibTrans" cxnId="{0B83AF37-AAAC-4732-834C-3354B080BEB4}">
      <dgm:prSet/>
      <dgm:spPr/>
      <dgm:t>
        <a:bodyPr/>
        <a:lstStyle/>
        <a:p>
          <a:endParaRPr lang="en-US"/>
        </a:p>
      </dgm:t>
    </dgm:pt>
    <dgm:pt modelId="{F00D1483-BBD5-4E95-9B59-187C59E9936E}">
      <dgm:prSet phldrT="[Text]"/>
      <dgm:spPr/>
      <dgm:t>
        <a:bodyPr/>
        <a:lstStyle/>
        <a:p>
          <a:r>
            <a:rPr lang="mn-MN" b="1" smtClean="0">
              <a:latin typeface="Arial" panose="020B0604020202020204" pitchFamily="34" charset="0"/>
              <a:cs typeface="Arial" panose="020B0604020202020204" pitchFamily="34" charset="0"/>
            </a:rPr>
            <a:t>Төрийн албан хаагчдаас шууд асуух</a:t>
          </a:r>
          <a:r>
            <a:rPr lang="en-US" b="1"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dgm:t>
    </dgm:pt>
    <dgm:pt modelId="{2A2EE62E-FD66-4C5D-B132-D60CF2202CFD}" type="parTrans" cxnId="{1FD12909-5888-4E59-9076-A02091441C0E}">
      <dgm:prSet/>
      <dgm:spPr/>
      <dgm:t>
        <a:bodyPr/>
        <a:lstStyle/>
        <a:p>
          <a:endParaRPr lang="en-US"/>
        </a:p>
      </dgm:t>
    </dgm:pt>
    <dgm:pt modelId="{C91A2385-72C2-4B03-88F0-9EF546CD818B}" type="sibTrans" cxnId="{1FD12909-5888-4E59-9076-A02091441C0E}">
      <dgm:prSet/>
      <dgm:spPr/>
      <dgm:t>
        <a:bodyPr/>
        <a:lstStyle/>
        <a:p>
          <a:endParaRPr lang="en-US"/>
        </a:p>
      </dgm:t>
    </dgm:pt>
    <dgm:pt modelId="{927AF481-9DCA-4A11-ACBE-147413E28D28}">
      <dgm:prSet phldrT="[Text]"/>
      <dgm:spPr/>
      <dgm:t>
        <a:bodyPr/>
        <a:lstStyle/>
        <a:p>
          <a:r>
            <a:rPr lang="mn-MN" b="1" smtClean="0">
              <a:latin typeface="Arial" panose="020B0604020202020204" pitchFamily="34" charset="0"/>
              <a:cs typeface="Arial" panose="020B0604020202020204" pitchFamily="34" charset="0"/>
            </a:rPr>
            <a:t>Төрийн байгууллагын дотор байрлуулсан мэдээллийн самбар</a:t>
          </a:r>
          <a:r>
            <a:rPr lang="en-US" b="1"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dgm:t>
    </dgm:pt>
    <dgm:pt modelId="{BC0C043C-6584-4D06-8852-0FE6C224CF2C}" type="parTrans" cxnId="{60AB6302-27FD-43CC-9C4F-95CBA74C1437}">
      <dgm:prSet/>
      <dgm:spPr/>
      <dgm:t>
        <a:bodyPr/>
        <a:lstStyle/>
        <a:p>
          <a:endParaRPr lang="en-US"/>
        </a:p>
      </dgm:t>
    </dgm:pt>
    <dgm:pt modelId="{A758E6B3-03B5-49CD-904A-F41FE5B04415}" type="sibTrans" cxnId="{60AB6302-27FD-43CC-9C4F-95CBA74C1437}">
      <dgm:prSet/>
      <dgm:spPr/>
      <dgm:t>
        <a:bodyPr/>
        <a:lstStyle/>
        <a:p>
          <a:endParaRPr lang="en-US"/>
        </a:p>
      </dgm:t>
    </dgm:pt>
    <dgm:pt modelId="{ECA16522-53B5-422D-9FEE-1AC6DBBB0ED9}">
      <dgm:prSet phldrT="[Text]"/>
      <dgm:spPr/>
      <dgm:t>
        <a:bodyPr/>
        <a:lstStyle/>
        <a:p>
          <a:r>
            <a:rPr lang="mn-MN" b="1" smtClean="0">
              <a:latin typeface="Arial" panose="020B0604020202020204" pitchFamily="34" charset="0"/>
              <a:cs typeface="Arial" panose="020B0604020202020204" pitchFamily="34" charset="0"/>
            </a:rPr>
            <a:t>Төрийн байгууллагын цахим хуудсанд хандах</a:t>
          </a:r>
          <a:r>
            <a:rPr lang="en-US" b="1"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dgm:t>
    </dgm:pt>
    <dgm:pt modelId="{5EF92F7E-AB41-4C1A-A275-D1778C84E88B}" type="parTrans" cxnId="{29B1E351-8A22-4667-ABF1-992C45583333}">
      <dgm:prSet/>
      <dgm:spPr/>
      <dgm:t>
        <a:bodyPr/>
        <a:lstStyle/>
        <a:p>
          <a:endParaRPr lang="en-US"/>
        </a:p>
      </dgm:t>
    </dgm:pt>
    <dgm:pt modelId="{5A1D8076-A65B-41DF-91DD-022CF3178A50}" type="sibTrans" cxnId="{29B1E351-8A22-4667-ABF1-992C45583333}">
      <dgm:prSet/>
      <dgm:spPr/>
      <dgm:t>
        <a:bodyPr/>
        <a:lstStyle/>
        <a:p>
          <a:endParaRPr lang="en-US"/>
        </a:p>
      </dgm:t>
    </dgm:pt>
    <dgm:pt modelId="{156DD1F9-E153-40AE-9DF1-462839DA7E9F}">
      <dgm:prSet phldrT="[Text]"/>
      <dgm:spPr/>
      <dgm:t>
        <a:bodyPr/>
        <a:lstStyle/>
        <a:p>
          <a:r>
            <a:rPr lang="mn-MN" b="1" dirty="0" smtClean="0">
              <a:latin typeface="Arial" panose="020B0604020202020204" pitchFamily="34" charset="0"/>
              <a:cs typeface="Arial" panose="020B0604020202020204" pitchFamily="34" charset="0"/>
            </a:rPr>
            <a:t>Нэг цэгийн үйлчилгээний ажилтнуудаас тодруулах</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dgm:t>
    </dgm:pt>
    <dgm:pt modelId="{E7B33B53-DFE0-4878-8A3A-7E5FA5B12F93}" type="parTrans" cxnId="{18177E50-CEC6-44C9-BCB4-00956D173546}">
      <dgm:prSet/>
      <dgm:spPr/>
      <dgm:t>
        <a:bodyPr/>
        <a:lstStyle/>
        <a:p>
          <a:endParaRPr lang="en-US"/>
        </a:p>
      </dgm:t>
    </dgm:pt>
    <dgm:pt modelId="{67A4310D-AF8C-4019-803A-F875488E72A1}" type="sibTrans" cxnId="{18177E50-CEC6-44C9-BCB4-00956D173546}">
      <dgm:prSet/>
      <dgm:spPr/>
      <dgm:t>
        <a:bodyPr/>
        <a:lstStyle/>
        <a:p>
          <a:endParaRPr lang="en-US"/>
        </a:p>
      </dgm:t>
    </dgm:pt>
    <dgm:pt modelId="{41D0AAC1-4469-4BA0-84F0-7C7F6F5F1468}">
      <dgm:prSet phldrT="[Text]"/>
      <dgm:spPr/>
      <dgm:t>
        <a:bodyPr/>
        <a:lstStyle/>
        <a:p>
          <a:r>
            <a:rPr lang="mn-MN" b="1" dirty="0" smtClean="0">
              <a:latin typeface="Arial" panose="020B0604020202020204" pitchFamily="34" charset="0"/>
              <a:cs typeface="Arial" panose="020B0604020202020204" pitchFamily="34" charset="0"/>
            </a:rPr>
            <a:t>Төрийн байгууллагын эрх бүхий албан тушаалтанд мэдээлэл авахаар бичгээр хандах</a:t>
          </a:r>
          <a:r>
            <a:rPr lang="en-US" b="1" dirty="0" smtClean="0">
              <a:latin typeface="Arial" panose="020B0604020202020204" pitchFamily="34" charset="0"/>
              <a:cs typeface="Arial" panose="020B0604020202020204" pitchFamily="34" charset="0"/>
            </a:rPr>
            <a:t>;</a:t>
          </a:r>
          <a:r>
            <a:rPr lang="mn-MN"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dgm:t>
    </dgm:pt>
    <dgm:pt modelId="{AFC6516D-3144-43ED-BF24-8BE17651122E}" type="parTrans" cxnId="{F83B4050-CBF6-488A-9110-224B0EAB2F4B}">
      <dgm:prSet/>
      <dgm:spPr/>
      <dgm:t>
        <a:bodyPr/>
        <a:lstStyle/>
        <a:p>
          <a:endParaRPr lang="en-US"/>
        </a:p>
      </dgm:t>
    </dgm:pt>
    <dgm:pt modelId="{04D6570B-B5F9-4B85-AC9C-D6211C9E2835}" type="sibTrans" cxnId="{F83B4050-CBF6-488A-9110-224B0EAB2F4B}">
      <dgm:prSet/>
      <dgm:spPr/>
      <dgm:t>
        <a:bodyPr/>
        <a:lstStyle/>
        <a:p>
          <a:endParaRPr lang="en-US"/>
        </a:p>
      </dgm:t>
    </dgm:pt>
    <dgm:pt modelId="{B062EF0B-4309-41D7-9130-882F6C7C1610}" type="pres">
      <dgm:prSet presAssocID="{AD51C32F-9391-4567-A72B-9D437A5EF3F8}" presName="linearFlow" presStyleCnt="0">
        <dgm:presLayoutVars>
          <dgm:dir/>
          <dgm:animLvl val="lvl"/>
          <dgm:resizeHandles val="exact"/>
        </dgm:presLayoutVars>
      </dgm:prSet>
      <dgm:spPr/>
      <dgm:t>
        <a:bodyPr/>
        <a:lstStyle/>
        <a:p>
          <a:endParaRPr lang="en-US"/>
        </a:p>
      </dgm:t>
    </dgm:pt>
    <dgm:pt modelId="{5168284B-8807-4CCD-A563-7584DB94C74D}" type="pres">
      <dgm:prSet presAssocID="{D38C4ABD-9928-43EC-9C6E-A6EF461205A8}" presName="composite" presStyleCnt="0"/>
      <dgm:spPr/>
      <dgm:t>
        <a:bodyPr/>
        <a:lstStyle/>
        <a:p>
          <a:endParaRPr lang="en-US"/>
        </a:p>
      </dgm:t>
    </dgm:pt>
    <dgm:pt modelId="{29914F69-4ABF-4049-8D43-CA93681DA1CA}" type="pres">
      <dgm:prSet presAssocID="{D38C4ABD-9928-43EC-9C6E-A6EF461205A8}" presName="parentText" presStyleLbl="alignNode1" presStyleIdx="0" presStyleCnt="2">
        <dgm:presLayoutVars>
          <dgm:chMax val="1"/>
          <dgm:bulletEnabled val="1"/>
        </dgm:presLayoutVars>
      </dgm:prSet>
      <dgm:spPr/>
      <dgm:t>
        <a:bodyPr/>
        <a:lstStyle/>
        <a:p>
          <a:endParaRPr lang="en-US"/>
        </a:p>
      </dgm:t>
    </dgm:pt>
    <dgm:pt modelId="{92A7BFA5-BB84-4543-BC56-17F6FD2EF389}" type="pres">
      <dgm:prSet presAssocID="{D38C4ABD-9928-43EC-9C6E-A6EF461205A8}" presName="descendantText" presStyleLbl="alignAcc1" presStyleIdx="0" presStyleCnt="2" custScaleY="189104">
        <dgm:presLayoutVars>
          <dgm:bulletEnabled val="1"/>
        </dgm:presLayoutVars>
      </dgm:prSet>
      <dgm:spPr/>
      <dgm:t>
        <a:bodyPr/>
        <a:lstStyle/>
        <a:p>
          <a:endParaRPr lang="en-US"/>
        </a:p>
      </dgm:t>
    </dgm:pt>
    <dgm:pt modelId="{34EE8929-B3E1-4A9E-9FF3-5146F60BBE68}" type="pres">
      <dgm:prSet presAssocID="{F9D71984-3F01-402D-9A98-5BFDFBEBE854}" presName="sp" presStyleCnt="0"/>
      <dgm:spPr/>
      <dgm:t>
        <a:bodyPr/>
        <a:lstStyle/>
        <a:p>
          <a:endParaRPr lang="en-US"/>
        </a:p>
      </dgm:t>
    </dgm:pt>
    <dgm:pt modelId="{D1F60B44-301B-4B26-9181-7BF553B45CA5}" type="pres">
      <dgm:prSet presAssocID="{071A68D7-CAEC-464A-9D6B-816D12523B5E}" presName="composite" presStyleCnt="0"/>
      <dgm:spPr/>
      <dgm:t>
        <a:bodyPr/>
        <a:lstStyle/>
        <a:p>
          <a:endParaRPr lang="en-US"/>
        </a:p>
      </dgm:t>
    </dgm:pt>
    <dgm:pt modelId="{BE15B7D8-5900-4CB2-BE19-1912C0943426}" type="pres">
      <dgm:prSet presAssocID="{071A68D7-CAEC-464A-9D6B-816D12523B5E}" presName="parentText" presStyleLbl="alignNode1" presStyleIdx="1" presStyleCnt="2">
        <dgm:presLayoutVars>
          <dgm:chMax val="1"/>
          <dgm:bulletEnabled val="1"/>
        </dgm:presLayoutVars>
      </dgm:prSet>
      <dgm:spPr/>
      <dgm:t>
        <a:bodyPr/>
        <a:lstStyle/>
        <a:p>
          <a:endParaRPr lang="en-US"/>
        </a:p>
      </dgm:t>
    </dgm:pt>
    <dgm:pt modelId="{A644DAD8-198E-4BF2-A36F-7A2134F7C755}" type="pres">
      <dgm:prSet presAssocID="{071A68D7-CAEC-464A-9D6B-816D12523B5E}" presName="descendantText" presStyleLbl="alignAcc1" presStyleIdx="1" presStyleCnt="2" custScaleY="99756" custLinFactNeighborX="131" custLinFactNeighborY="27804">
        <dgm:presLayoutVars>
          <dgm:bulletEnabled val="1"/>
        </dgm:presLayoutVars>
      </dgm:prSet>
      <dgm:spPr/>
      <dgm:t>
        <a:bodyPr/>
        <a:lstStyle/>
        <a:p>
          <a:endParaRPr lang="en-US"/>
        </a:p>
      </dgm:t>
    </dgm:pt>
  </dgm:ptLst>
  <dgm:cxnLst>
    <dgm:cxn modelId="{7013F53F-8642-457F-91B3-D6A405CC0E68}" type="presOf" srcId="{005487C5-D279-4A87-9F3C-94B51957C714}" destId="{A644DAD8-198E-4BF2-A36F-7A2134F7C755}" srcOrd="0" destOrd="0" presId="urn:microsoft.com/office/officeart/2005/8/layout/chevron2"/>
    <dgm:cxn modelId="{D7D08CB7-7F03-4715-BCDF-880BEA4C2060}" srcId="{D38C4ABD-9928-43EC-9C6E-A6EF461205A8}" destId="{74D30E20-B96D-4BB0-82C7-205188C2A9F8}" srcOrd="0" destOrd="0" parTransId="{B59C6096-C36C-4E29-9D63-464DDFB0EB79}" sibTransId="{7D63944E-9B06-4798-B834-E17984DC2ED5}"/>
    <dgm:cxn modelId="{29B1E351-8A22-4667-ABF1-992C45583333}" srcId="{D38C4ABD-9928-43EC-9C6E-A6EF461205A8}" destId="{ECA16522-53B5-422D-9FEE-1AC6DBBB0ED9}" srcOrd="2" destOrd="0" parTransId="{5EF92F7E-AB41-4C1A-A275-D1778C84E88B}" sibTransId="{5A1D8076-A65B-41DF-91DD-022CF3178A50}"/>
    <dgm:cxn modelId="{6782A24D-28FE-4238-926A-6A9FEAF4E9D4}" type="presOf" srcId="{927AF481-9DCA-4A11-ACBE-147413E28D28}" destId="{92A7BFA5-BB84-4543-BC56-17F6FD2EF389}" srcOrd="0" destOrd="3" presId="urn:microsoft.com/office/officeart/2005/8/layout/chevron2"/>
    <dgm:cxn modelId="{F83B4050-CBF6-488A-9110-224B0EAB2F4B}" srcId="{D38C4ABD-9928-43EC-9C6E-A6EF461205A8}" destId="{41D0AAC1-4469-4BA0-84F0-7C7F6F5F1468}" srcOrd="5" destOrd="0" parTransId="{AFC6516D-3144-43ED-BF24-8BE17651122E}" sibTransId="{04D6570B-B5F9-4B85-AC9C-D6211C9E2835}"/>
    <dgm:cxn modelId="{E93308E1-22E4-4C36-B430-5583275E20B5}" type="presOf" srcId="{F00D1483-BBD5-4E95-9B59-187C59E9936E}" destId="{92A7BFA5-BB84-4543-BC56-17F6FD2EF389}" srcOrd="0" destOrd="1" presId="urn:microsoft.com/office/officeart/2005/8/layout/chevron2"/>
    <dgm:cxn modelId="{0B83AF37-AAAC-4732-834C-3354B080BEB4}" srcId="{071A68D7-CAEC-464A-9D6B-816D12523B5E}" destId="{D8EF2CCA-3646-4752-8CAD-0839A67429B6}" srcOrd="1" destOrd="0" parTransId="{C41766AF-DDF4-443B-BE8D-395FFF487373}" sibTransId="{114B7199-2B73-4806-84FC-C862152A234B}"/>
    <dgm:cxn modelId="{E3EF173C-19E9-490A-8908-26D5F68AF2F6}" type="presOf" srcId="{D8EF2CCA-3646-4752-8CAD-0839A67429B6}" destId="{A644DAD8-198E-4BF2-A36F-7A2134F7C755}" srcOrd="0" destOrd="1" presId="urn:microsoft.com/office/officeart/2005/8/layout/chevron2"/>
    <dgm:cxn modelId="{5C7A6DB9-45EC-44D6-9444-1BA89B00D60B}" type="presOf" srcId="{74D30E20-B96D-4BB0-82C7-205188C2A9F8}" destId="{92A7BFA5-BB84-4543-BC56-17F6FD2EF389}" srcOrd="0" destOrd="0" presId="urn:microsoft.com/office/officeart/2005/8/layout/chevron2"/>
    <dgm:cxn modelId="{60AB6302-27FD-43CC-9C4F-95CBA74C1437}" srcId="{D38C4ABD-9928-43EC-9C6E-A6EF461205A8}" destId="{927AF481-9DCA-4A11-ACBE-147413E28D28}" srcOrd="3" destOrd="0" parTransId="{BC0C043C-6584-4D06-8852-0FE6C224CF2C}" sibTransId="{A758E6B3-03B5-49CD-904A-F41FE5B04415}"/>
    <dgm:cxn modelId="{E311C611-73D7-4B26-8237-68B38F0E7BBA}" srcId="{071A68D7-CAEC-464A-9D6B-816D12523B5E}" destId="{005487C5-D279-4A87-9F3C-94B51957C714}" srcOrd="0" destOrd="0" parTransId="{F2562E62-DAAA-4FF4-9AB9-F3FF4ECE239C}" sibTransId="{310C912A-9366-4476-821B-E982172377B7}"/>
    <dgm:cxn modelId="{18177E50-CEC6-44C9-BCB4-00956D173546}" srcId="{D38C4ABD-9928-43EC-9C6E-A6EF461205A8}" destId="{156DD1F9-E153-40AE-9DF1-462839DA7E9F}" srcOrd="4" destOrd="0" parTransId="{E7B33B53-DFE0-4878-8A3A-7E5FA5B12F93}" sibTransId="{67A4310D-AF8C-4019-803A-F875488E72A1}"/>
    <dgm:cxn modelId="{88F1E2DF-4C89-4F43-89CF-506449D20E89}" type="presOf" srcId="{ECA16522-53B5-422D-9FEE-1AC6DBBB0ED9}" destId="{92A7BFA5-BB84-4543-BC56-17F6FD2EF389}" srcOrd="0" destOrd="2" presId="urn:microsoft.com/office/officeart/2005/8/layout/chevron2"/>
    <dgm:cxn modelId="{05F46B2B-6F19-4650-8874-04E35076CB53}" srcId="{AD51C32F-9391-4567-A72B-9D437A5EF3F8}" destId="{D38C4ABD-9928-43EC-9C6E-A6EF461205A8}" srcOrd="0" destOrd="0" parTransId="{EABA6CD4-9B9C-4783-A7DC-616390C27AE4}" sibTransId="{F9D71984-3F01-402D-9A98-5BFDFBEBE854}"/>
    <dgm:cxn modelId="{0B58B6DC-2116-4062-9867-BD92D180CAB6}" type="presOf" srcId="{D38C4ABD-9928-43EC-9C6E-A6EF461205A8}" destId="{29914F69-4ABF-4049-8D43-CA93681DA1CA}" srcOrd="0" destOrd="0" presId="urn:microsoft.com/office/officeart/2005/8/layout/chevron2"/>
    <dgm:cxn modelId="{94E960DE-F4EB-4531-AEF5-C152922B22A7}" type="presOf" srcId="{071A68D7-CAEC-464A-9D6B-816D12523B5E}" destId="{BE15B7D8-5900-4CB2-BE19-1912C0943426}" srcOrd="0" destOrd="0" presId="urn:microsoft.com/office/officeart/2005/8/layout/chevron2"/>
    <dgm:cxn modelId="{7A0DD9BF-B8A3-4B30-8856-B3E29D94F5D8}" type="presOf" srcId="{156DD1F9-E153-40AE-9DF1-462839DA7E9F}" destId="{92A7BFA5-BB84-4543-BC56-17F6FD2EF389}" srcOrd="0" destOrd="4" presId="urn:microsoft.com/office/officeart/2005/8/layout/chevron2"/>
    <dgm:cxn modelId="{CB2D905E-66B3-4F91-AF5C-4A5B14BD0E13}" srcId="{AD51C32F-9391-4567-A72B-9D437A5EF3F8}" destId="{071A68D7-CAEC-464A-9D6B-816D12523B5E}" srcOrd="1" destOrd="0" parTransId="{C0406071-3FDD-48E7-AC5F-6D542ABA55CF}" sibTransId="{C0F644C9-AEC5-496F-9798-09D69C3C887F}"/>
    <dgm:cxn modelId="{89803989-6708-415D-8540-529B9E69AF7D}" type="presOf" srcId="{41D0AAC1-4469-4BA0-84F0-7C7F6F5F1468}" destId="{92A7BFA5-BB84-4543-BC56-17F6FD2EF389}" srcOrd="0" destOrd="5" presId="urn:microsoft.com/office/officeart/2005/8/layout/chevron2"/>
    <dgm:cxn modelId="{1FD12909-5888-4E59-9076-A02091441C0E}" srcId="{D38C4ABD-9928-43EC-9C6E-A6EF461205A8}" destId="{F00D1483-BBD5-4E95-9B59-187C59E9936E}" srcOrd="1" destOrd="0" parTransId="{2A2EE62E-FD66-4C5D-B132-D60CF2202CFD}" sibTransId="{C91A2385-72C2-4B03-88F0-9EF546CD818B}"/>
    <dgm:cxn modelId="{E46CF49F-9F53-490E-97DA-F7A684877F3D}" type="presOf" srcId="{AD51C32F-9391-4567-A72B-9D437A5EF3F8}" destId="{B062EF0B-4309-41D7-9130-882F6C7C1610}" srcOrd="0" destOrd="0" presId="urn:microsoft.com/office/officeart/2005/8/layout/chevron2"/>
    <dgm:cxn modelId="{DCA9D8C6-59E5-4F48-A1BC-4404BD9096A7}" type="presParOf" srcId="{B062EF0B-4309-41D7-9130-882F6C7C1610}" destId="{5168284B-8807-4CCD-A563-7584DB94C74D}" srcOrd="0" destOrd="0" presId="urn:microsoft.com/office/officeart/2005/8/layout/chevron2"/>
    <dgm:cxn modelId="{6B9B5687-2CC8-4BDC-9627-E26A1C039B96}" type="presParOf" srcId="{5168284B-8807-4CCD-A563-7584DB94C74D}" destId="{29914F69-4ABF-4049-8D43-CA93681DA1CA}" srcOrd="0" destOrd="0" presId="urn:microsoft.com/office/officeart/2005/8/layout/chevron2"/>
    <dgm:cxn modelId="{1C6AC12B-607C-4CB0-A0D5-C1EFE6A35061}" type="presParOf" srcId="{5168284B-8807-4CCD-A563-7584DB94C74D}" destId="{92A7BFA5-BB84-4543-BC56-17F6FD2EF389}" srcOrd="1" destOrd="0" presId="urn:microsoft.com/office/officeart/2005/8/layout/chevron2"/>
    <dgm:cxn modelId="{4A9A7360-8D8D-4953-988F-7235349C8137}" type="presParOf" srcId="{B062EF0B-4309-41D7-9130-882F6C7C1610}" destId="{34EE8929-B3E1-4A9E-9FF3-5146F60BBE68}" srcOrd="1" destOrd="0" presId="urn:microsoft.com/office/officeart/2005/8/layout/chevron2"/>
    <dgm:cxn modelId="{C480BFE2-F188-4711-9DF8-AD8DB46D672C}" type="presParOf" srcId="{B062EF0B-4309-41D7-9130-882F6C7C1610}" destId="{D1F60B44-301B-4B26-9181-7BF553B45CA5}" srcOrd="2" destOrd="0" presId="urn:microsoft.com/office/officeart/2005/8/layout/chevron2"/>
    <dgm:cxn modelId="{C77D7375-0227-4855-A482-D04F6980EC54}" type="presParOf" srcId="{D1F60B44-301B-4B26-9181-7BF553B45CA5}" destId="{BE15B7D8-5900-4CB2-BE19-1912C0943426}" srcOrd="0" destOrd="0" presId="urn:microsoft.com/office/officeart/2005/8/layout/chevron2"/>
    <dgm:cxn modelId="{26BD1448-5388-4A0F-96A1-7D0A121542A8}" type="presParOf" srcId="{D1F60B44-301B-4B26-9181-7BF553B45CA5}" destId="{A644DAD8-198E-4BF2-A36F-7A2134F7C75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F2CD7-F43A-4C3A-A0D2-63F03C17DA8E}"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E5C1781A-09B3-4113-9456-01D8F8F0B9B5}">
      <dgm:prSet phldrT="[Text]" custT="1"/>
      <dgm:spPr/>
      <dgm:t>
        <a:bodyPr/>
        <a:lstStyle/>
        <a:p>
          <a:r>
            <a:rPr lang="mn-MN" sz="2400" b="1" dirty="0" smtClean="0">
              <a:latin typeface="Arial" panose="020B0604020202020204" pitchFamily="34" charset="0"/>
              <a:cs typeface="Arial" panose="020B0604020202020204" pitchFamily="34" charset="0"/>
            </a:rPr>
            <a:t>Төрийн үйлчилгээний чанар хүртээмж дээшилнэ</a:t>
          </a:r>
          <a:endParaRPr lang="en-US" sz="2400" dirty="0"/>
        </a:p>
      </dgm:t>
    </dgm:pt>
    <dgm:pt modelId="{5D3F3FFB-A6BD-4C40-A8F8-EAC8531F27C4}" type="parTrans" cxnId="{96B7D2F2-4CE5-46F1-B422-1943B26CCAB3}">
      <dgm:prSet/>
      <dgm:spPr/>
      <dgm:t>
        <a:bodyPr/>
        <a:lstStyle/>
        <a:p>
          <a:endParaRPr lang="en-US"/>
        </a:p>
      </dgm:t>
    </dgm:pt>
    <dgm:pt modelId="{C54CBCBA-3F93-464B-BC6E-097343EB3074}" type="sibTrans" cxnId="{96B7D2F2-4CE5-46F1-B422-1943B26CCAB3}">
      <dgm:prSet/>
      <dgm:spPr/>
      <dgm:t>
        <a:bodyPr/>
        <a:lstStyle/>
        <a:p>
          <a:endParaRPr lang="en-US"/>
        </a:p>
      </dgm:t>
    </dgm:pt>
    <dgm:pt modelId="{918B38B2-F99A-4A95-BAC4-8B1ABE566FCF}">
      <dgm:prSet phldrT="[Text]" custT="1"/>
      <dgm:spPr/>
      <dgm:t>
        <a:bodyPr/>
        <a:lstStyle/>
        <a:p>
          <a:r>
            <a:rPr lang="mn-MN" sz="2000" b="1" dirty="0" smtClean="0">
              <a:latin typeface="Arial" panose="020B0604020202020204" pitchFamily="34" charset="0"/>
              <a:cs typeface="Arial" panose="020B0604020202020204" pitchFamily="34" charset="0"/>
            </a:rPr>
            <a:t>Төр иргэдээ сонсдог болно</a:t>
          </a:r>
          <a:endParaRPr lang="en-US" sz="2000" dirty="0"/>
        </a:p>
      </dgm:t>
    </dgm:pt>
    <dgm:pt modelId="{3FCE9B9D-628E-4B22-A768-166B68358101}" type="parTrans" cxnId="{3708A937-01E4-4820-965F-53867B546EE9}">
      <dgm:prSet/>
      <dgm:spPr/>
      <dgm:t>
        <a:bodyPr/>
        <a:lstStyle/>
        <a:p>
          <a:endParaRPr lang="en-US"/>
        </a:p>
      </dgm:t>
    </dgm:pt>
    <dgm:pt modelId="{939C9775-4D6E-41A5-99FF-E56DC87EDB10}" type="sibTrans" cxnId="{3708A937-01E4-4820-965F-53867B546EE9}">
      <dgm:prSet/>
      <dgm:spPr/>
      <dgm:t>
        <a:bodyPr/>
        <a:lstStyle/>
        <a:p>
          <a:endParaRPr lang="en-US"/>
        </a:p>
      </dgm:t>
    </dgm:pt>
    <dgm:pt modelId="{93124BB8-FC9A-4A6A-80B0-63C004151F14}">
      <dgm:prSet phldrT="[Text]"/>
      <dgm:spPr/>
      <dgm:t>
        <a:bodyPr/>
        <a:lstStyle/>
        <a:p>
          <a:r>
            <a:rPr lang="mn-MN" b="1" dirty="0" smtClean="0">
              <a:latin typeface="Arial" panose="020B0604020202020204" pitchFamily="34" charset="0"/>
              <a:cs typeface="Arial" panose="020B0604020202020204" pitchFamily="34" charset="0"/>
            </a:rPr>
            <a:t>Төрийн байгууллага, албан тушаалтан хариуцлагатай болно</a:t>
          </a:r>
          <a:endParaRPr lang="en-US" dirty="0"/>
        </a:p>
      </dgm:t>
    </dgm:pt>
    <dgm:pt modelId="{61C76536-16C3-46DC-8D30-D4EED01E537A}" type="parTrans" cxnId="{57C1EEBF-F51E-4FA3-8069-D31D7A934FFE}">
      <dgm:prSet/>
      <dgm:spPr/>
      <dgm:t>
        <a:bodyPr/>
        <a:lstStyle/>
        <a:p>
          <a:endParaRPr lang="en-US"/>
        </a:p>
      </dgm:t>
    </dgm:pt>
    <dgm:pt modelId="{E05BD2D9-BD49-4519-899D-CEF84CE6B8FA}" type="sibTrans" cxnId="{57C1EEBF-F51E-4FA3-8069-D31D7A934FFE}">
      <dgm:prSet/>
      <dgm:spPr/>
      <dgm:t>
        <a:bodyPr/>
        <a:lstStyle/>
        <a:p>
          <a:endParaRPr lang="en-US"/>
        </a:p>
      </dgm:t>
    </dgm:pt>
    <dgm:pt modelId="{DF2CD699-DB46-4CE9-974C-18DA55B1B032}">
      <dgm:prSet phldrT="[Text]" custT="1"/>
      <dgm:spPr/>
      <dgm:t>
        <a:bodyPr/>
        <a:lstStyle/>
        <a:p>
          <a:r>
            <a:rPr lang="mn-MN" sz="2400" b="1" dirty="0" smtClean="0">
              <a:latin typeface="Arial" panose="020B0604020202020204" pitchFamily="34" charset="0"/>
              <a:cs typeface="Arial" panose="020B0604020202020204" pitchFamily="34" charset="0"/>
            </a:rPr>
            <a:t>Иргэдийн төрд итгэх итгэл дээшилнэ</a:t>
          </a:r>
          <a:endParaRPr lang="en-US" sz="2400" dirty="0"/>
        </a:p>
      </dgm:t>
    </dgm:pt>
    <dgm:pt modelId="{F0C9BC83-F222-4F4F-ACC8-2C9AC6F6E01E}" type="parTrans" cxnId="{286C098F-C641-4D12-AAE6-427422B23DCC}">
      <dgm:prSet/>
      <dgm:spPr/>
      <dgm:t>
        <a:bodyPr/>
        <a:lstStyle/>
        <a:p>
          <a:endParaRPr lang="en-US"/>
        </a:p>
      </dgm:t>
    </dgm:pt>
    <dgm:pt modelId="{B6930FD1-AFEE-41BD-B1EF-0E8D534321BB}" type="sibTrans" cxnId="{286C098F-C641-4D12-AAE6-427422B23DCC}">
      <dgm:prSet/>
      <dgm:spPr/>
      <dgm:t>
        <a:bodyPr/>
        <a:lstStyle/>
        <a:p>
          <a:endParaRPr lang="en-US"/>
        </a:p>
      </dgm:t>
    </dgm:pt>
    <dgm:pt modelId="{AD0FB89B-E9AD-48D7-B0BC-3369D3CFEB8B}" type="pres">
      <dgm:prSet presAssocID="{081F2CD7-F43A-4C3A-A0D2-63F03C17DA8E}" presName="Name0" presStyleCnt="0">
        <dgm:presLayoutVars>
          <dgm:dir/>
          <dgm:resizeHandles val="exact"/>
        </dgm:presLayoutVars>
      </dgm:prSet>
      <dgm:spPr/>
      <dgm:t>
        <a:bodyPr/>
        <a:lstStyle/>
        <a:p>
          <a:endParaRPr lang="en-US"/>
        </a:p>
      </dgm:t>
    </dgm:pt>
    <dgm:pt modelId="{DCA493CC-2843-4E46-B240-D99B4A6FCFEE}" type="pres">
      <dgm:prSet presAssocID="{E5C1781A-09B3-4113-9456-01D8F8F0B9B5}" presName="Name5" presStyleLbl="vennNode1" presStyleIdx="0" presStyleCnt="4">
        <dgm:presLayoutVars>
          <dgm:bulletEnabled val="1"/>
        </dgm:presLayoutVars>
      </dgm:prSet>
      <dgm:spPr/>
      <dgm:t>
        <a:bodyPr/>
        <a:lstStyle/>
        <a:p>
          <a:endParaRPr lang="en-US"/>
        </a:p>
      </dgm:t>
    </dgm:pt>
    <dgm:pt modelId="{E0C267DD-37C9-4FA7-A508-E43B5DC97B72}" type="pres">
      <dgm:prSet presAssocID="{C54CBCBA-3F93-464B-BC6E-097343EB3074}" presName="space" presStyleCnt="0"/>
      <dgm:spPr/>
      <dgm:t>
        <a:bodyPr/>
        <a:lstStyle/>
        <a:p>
          <a:endParaRPr lang="en-US"/>
        </a:p>
      </dgm:t>
    </dgm:pt>
    <dgm:pt modelId="{80156714-119A-4C22-897D-B52381CD9EF8}" type="pres">
      <dgm:prSet presAssocID="{918B38B2-F99A-4A95-BAC4-8B1ABE566FCF}" presName="Name5" presStyleLbl="vennNode1" presStyleIdx="1" presStyleCnt="4">
        <dgm:presLayoutVars>
          <dgm:bulletEnabled val="1"/>
        </dgm:presLayoutVars>
      </dgm:prSet>
      <dgm:spPr/>
      <dgm:t>
        <a:bodyPr/>
        <a:lstStyle/>
        <a:p>
          <a:endParaRPr lang="en-US"/>
        </a:p>
      </dgm:t>
    </dgm:pt>
    <dgm:pt modelId="{208A6CEC-DD97-48B4-BCBE-E0AE897CB0B0}" type="pres">
      <dgm:prSet presAssocID="{939C9775-4D6E-41A5-99FF-E56DC87EDB10}" presName="space" presStyleCnt="0"/>
      <dgm:spPr/>
      <dgm:t>
        <a:bodyPr/>
        <a:lstStyle/>
        <a:p>
          <a:endParaRPr lang="en-US"/>
        </a:p>
      </dgm:t>
    </dgm:pt>
    <dgm:pt modelId="{33F8B0CF-F8BC-475A-9A7A-E66E03E31A89}" type="pres">
      <dgm:prSet presAssocID="{93124BB8-FC9A-4A6A-80B0-63C004151F14}" presName="Name5" presStyleLbl="vennNode1" presStyleIdx="2" presStyleCnt="4">
        <dgm:presLayoutVars>
          <dgm:bulletEnabled val="1"/>
        </dgm:presLayoutVars>
      </dgm:prSet>
      <dgm:spPr/>
      <dgm:t>
        <a:bodyPr/>
        <a:lstStyle/>
        <a:p>
          <a:endParaRPr lang="en-US"/>
        </a:p>
      </dgm:t>
    </dgm:pt>
    <dgm:pt modelId="{A55B9651-BC0C-4ECD-8A40-6D694013E451}" type="pres">
      <dgm:prSet presAssocID="{E05BD2D9-BD49-4519-899D-CEF84CE6B8FA}" presName="space" presStyleCnt="0"/>
      <dgm:spPr/>
      <dgm:t>
        <a:bodyPr/>
        <a:lstStyle/>
        <a:p>
          <a:endParaRPr lang="en-US"/>
        </a:p>
      </dgm:t>
    </dgm:pt>
    <dgm:pt modelId="{21E60F92-6BC1-4E27-9CDF-4F3FBA934A10}" type="pres">
      <dgm:prSet presAssocID="{DF2CD699-DB46-4CE9-974C-18DA55B1B032}" presName="Name5" presStyleLbl="vennNode1" presStyleIdx="3" presStyleCnt="4">
        <dgm:presLayoutVars>
          <dgm:bulletEnabled val="1"/>
        </dgm:presLayoutVars>
      </dgm:prSet>
      <dgm:spPr/>
      <dgm:t>
        <a:bodyPr/>
        <a:lstStyle/>
        <a:p>
          <a:endParaRPr lang="en-US"/>
        </a:p>
      </dgm:t>
    </dgm:pt>
  </dgm:ptLst>
  <dgm:cxnLst>
    <dgm:cxn modelId="{57C1EEBF-F51E-4FA3-8069-D31D7A934FFE}" srcId="{081F2CD7-F43A-4C3A-A0D2-63F03C17DA8E}" destId="{93124BB8-FC9A-4A6A-80B0-63C004151F14}" srcOrd="2" destOrd="0" parTransId="{61C76536-16C3-46DC-8D30-D4EED01E537A}" sibTransId="{E05BD2D9-BD49-4519-899D-CEF84CE6B8FA}"/>
    <dgm:cxn modelId="{A7B8132A-1B11-43D2-AC1B-CFC2A2C5D70D}" type="presOf" srcId="{E5C1781A-09B3-4113-9456-01D8F8F0B9B5}" destId="{DCA493CC-2843-4E46-B240-D99B4A6FCFEE}" srcOrd="0" destOrd="0" presId="urn:microsoft.com/office/officeart/2005/8/layout/venn3"/>
    <dgm:cxn modelId="{EEAB09B0-C589-4862-A383-0FAAF1D68F41}" type="presOf" srcId="{918B38B2-F99A-4A95-BAC4-8B1ABE566FCF}" destId="{80156714-119A-4C22-897D-B52381CD9EF8}" srcOrd="0" destOrd="0" presId="urn:microsoft.com/office/officeart/2005/8/layout/venn3"/>
    <dgm:cxn modelId="{C1609361-407E-45B1-BE51-93ACCEB535F1}" type="presOf" srcId="{081F2CD7-F43A-4C3A-A0D2-63F03C17DA8E}" destId="{AD0FB89B-E9AD-48D7-B0BC-3369D3CFEB8B}" srcOrd="0" destOrd="0" presId="urn:microsoft.com/office/officeart/2005/8/layout/venn3"/>
    <dgm:cxn modelId="{286C098F-C641-4D12-AAE6-427422B23DCC}" srcId="{081F2CD7-F43A-4C3A-A0D2-63F03C17DA8E}" destId="{DF2CD699-DB46-4CE9-974C-18DA55B1B032}" srcOrd="3" destOrd="0" parTransId="{F0C9BC83-F222-4F4F-ACC8-2C9AC6F6E01E}" sibTransId="{B6930FD1-AFEE-41BD-B1EF-0E8D534321BB}"/>
    <dgm:cxn modelId="{668C72D4-3112-40EC-B815-544755A209B4}" type="presOf" srcId="{DF2CD699-DB46-4CE9-974C-18DA55B1B032}" destId="{21E60F92-6BC1-4E27-9CDF-4F3FBA934A10}" srcOrd="0" destOrd="0" presId="urn:microsoft.com/office/officeart/2005/8/layout/venn3"/>
    <dgm:cxn modelId="{DFFC7815-11BA-4606-9A44-A2DA257BC26E}" type="presOf" srcId="{93124BB8-FC9A-4A6A-80B0-63C004151F14}" destId="{33F8B0CF-F8BC-475A-9A7A-E66E03E31A89}" srcOrd="0" destOrd="0" presId="urn:microsoft.com/office/officeart/2005/8/layout/venn3"/>
    <dgm:cxn modelId="{3708A937-01E4-4820-965F-53867B546EE9}" srcId="{081F2CD7-F43A-4C3A-A0D2-63F03C17DA8E}" destId="{918B38B2-F99A-4A95-BAC4-8B1ABE566FCF}" srcOrd="1" destOrd="0" parTransId="{3FCE9B9D-628E-4B22-A768-166B68358101}" sibTransId="{939C9775-4D6E-41A5-99FF-E56DC87EDB10}"/>
    <dgm:cxn modelId="{96B7D2F2-4CE5-46F1-B422-1943B26CCAB3}" srcId="{081F2CD7-F43A-4C3A-A0D2-63F03C17DA8E}" destId="{E5C1781A-09B3-4113-9456-01D8F8F0B9B5}" srcOrd="0" destOrd="0" parTransId="{5D3F3FFB-A6BD-4C40-A8F8-EAC8531F27C4}" sibTransId="{C54CBCBA-3F93-464B-BC6E-097343EB3074}"/>
    <dgm:cxn modelId="{D41FE13A-624B-4AD7-939E-9D54898AAA67}" type="presParOf" srcId="{AD0FB89B-E9AD-48D7-B0BC-3369D3CFEB8B}" destId="{DCA493CC-2843-4E46-B240-D99B4A6FCFEE}" srcOrd="0" destOrd="0" presId="urn:microsoft.com/office/officeart/2005/8/layout/venn3"/>
    <dgm:cxn modelId="{546C1D34-4EF3-4948-8DB5-BCACE60F2734}" type="presParOf" srcId="{AD0FB89B-E9AD-48D7-B0BC-3369D3CFEB8B}" destId="{E0C267DD-37C9-4FA7-A508-E43B5DC97B72}" srcOrd="1" destOrd="0" presId="urn:microsoft.com/office/officeart/2005/8/layout/venn3"/>
    <dgm:cxn modelId="{C1DA623A-DDE9-4FB1-8A23-CFA7AD643DAC}" type="presParOf" srcId="{AD0FB89B-E9AD-48D7-B0BC-3369D3CFEB8B}" destId="{80156714-119A-4C22-897D-B52381CD9EF8}" srcOrd="2" destOrd="0" presId="urn:microsoft.com/office/officeart/2005/8/layout/venn3"/>
    <dgm:cxn modelId="{8EABB4B9-567A-439C-85E8-B417300943A0}" type="presParOf" srcId="{AD0FB89B-E9AD-48D7-B0BC-3369D3CFEB8B}" destId="{208A6CEC-DD97-48B4-BCBE-E0AE897CB0B0}" srcOrd="3" destOrd="0" presId="urn:microsoft.com/office/officeart/2005/8/layout/venn3"/>
    <dgm:cxn modelId="{57F0C5C6-398B-49A9-B33A-8DD44B6F8106}" type="presParOf" srcId="{AD0FB89B-E9AD-48D7-B0BC-3369D3CFEB8B}" destId="{33F8B0CF-F8BC-475A-9A7A-E66E03E31A89}" srcOrd="4" destOrd="0" presId="urn:microsoft.com/office/officeart/2005/8/layout/venn3"/>
    <dgm:cxn modelId="{04ECF083-0810-4448-BD73-E8AF5A27EF87}" type="presParOf" srcId="{AD0FB89B-E9AD-48D7-B0BC-3369D3CFEB8B}" destId="{A55B9651-BC0C-4ECD-8A40-6D694013E451}" srcOrd="5" destOrd="0" presId="urn:microsoft.com/office/officeart/2005/8/layout/venn3"/>
    <dgm:cxn modelId="{4003F596-DF6C-47F1-86C3-E8B39864D4D8}" type="presParOf" srcId="{AD0FB89B-E9AD-48D7-B0BC-3369D3CFEB8B}" destId="{21E60F92-6BC1-4E27-9CDF-4F3FBA934A10}"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68B6E-C224-4ACE-B141-A755A28B62EF}">
      <dsp:nvSpPr>
        <dsp:cNvPr id="0" name=""/>
        <dsp:cNvSpPr/>
      </dsp:nvSpPr>
      <dsp:spPr>
        <a:xfrm>
          <a:off x="166167" y="206114"/>
          <a:ext cx="9936936" cy="9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b" anchorCtr="0">
          <a:noAutofit/>
        </a:bodyPr>
        <a:lstStyle/>
        <a:p>
          <a:pPr lvl="0" algn="l" defTabSz="1511300">
            <a:lnSpc>
              <a:spcPct val="90000"/>
            </a:lnSpc>
            <a:spcBef>
              <a:spcPct val="0"/>
            </a:spcBef>
            <a:spcAft>
              <a:spcPct val="35000"/>
            </a:spcAft>
          </a:pPr>
          <a:r>
            <a:rPr lang="mn-MN" sz="3400" kern="1200" smtClean="0">
              <a:latin typeface="Arial" panose="020B0604020202020204" pitchFamily="34" charset="0"/>
              <a:cs typeface="Arial" panose="020B0604020202020204" pitchFamily="34" charset="0"/>
            </a:rPr>
            <a:t>Ямарч хүн уншаад ойлгогдохоор энгийн </a:t>
          </a:r>
          <a:endParaRPr lang="en-US" sz="3400" kern="1200" dirty="0">
            <a:latin typeface="Arial" panose="020B0604020202020204" pitchFamily="34" charset="0"/>
            <a:cs typeface="Arial" panose="020B0604020202020204" pitchFamily="34" charset="0"/>
          </a:endParaRPr>
        </a:p>
      </dsp:txBody>
      <dsp:txXfrm>
        <a:off x="166167" y="206114"/>
        <a:ext cx="9936936" cy="903357"/>
      </dsp:txXfrm>
    </dsp:sp>
    <dsp:sp modelId="{61B6EB45-E3A2-41DE-A9A7-FFEC9A597C99}">
      <dsp:nvSpPr>
        <dsp:cNvPr id="0" name=""/>
        <dsp:cNvSpPr/>
      </dsp:nvSpPr>
      <dsp:spPr>
        <a:xfrm>
          <a:off x="166167" y="1109472"/>
          <a:ext cx="2325243" cy="1840173"/>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F51C922-5A99-4CD3-9B68-FF37DDACE3FE}">
      <dsp:nvSpPr>
        <dsp:cNvPr id="0" name=""/>
        <dsp:cNvSpPr/>
      </dsp:nvSpPr>
      <dsp:spPr>
        <a:xfrm>
          <a:off x="1562859" y="1109472"/>
          <a:ext cx="2325243" cy="1840173"/>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8B1BFE-3B67-4014-925B-7B4432C9446C}">
      <dsp:nvSpPr>
        <dsp:cNvPr id="0" name=""/>
        <dsp:cNvSpPr/>
      </dsp:nvSpPr>
      <dsp:spPr>
        <a:xfrm>
          <a:off x="2960654" y="1109472"/>
          <a:ext cx="2325243" cy="1840173"/>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07B3D7C-4C21-44F0-89F1-5F29DC52BF72}">
      <dsp:nvSpPr>
        <dsp:cNvPr id="0" name=""/>
        <dsp:cNvSpPr/>
      </dsp:nvSpPr>
      <dsp:spPr>
        <a:xfrm>
          <a:off x="4357346" y="1109472"/>
          <a:ext cx="2325243" cy="1840173"/>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671E9A3-77C3-4C0F-B2A0-F51AE98F2ABB}">
      <dsp:nvSpPr>
        <dsp:cNvPr id="0" name=""/>
        <dsp:cNvSpPr/>
      </dsp:nvSpPr>
      <dsp:spPr>
        <a:xfrm>
          <a:off x="5755142" y="1109472"/>
          <a:ext cx="2325243" cy="1840173"/>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9C71804-98EC-44BF-8E5D-4C12A22B2A23}">
      <dsp:nvSpPr>
        <dsp:cNvPr id="0" name=""/>
        <dsp:cNvSpPr/>
      </dsp:nvSpPr>
      <dsp:spPr>
        <a:xfrm>
          <a:off x="7151833" y="1109472"/>
          <a:ext cx="2325243" cy="1840173"/>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CFC99C9-D1C1-41DA-8965-E0288683CDD6}">
      <dsp:nvSpPr>
        <dsp:cNvPr id="0" name=""/>
        <dsp:cNvSpPr/>
      </dsp:nvSpPr>
      <dsp:spPr>
        <a:xfrm>
          <a:off x="8549629" y="1109472"/>
          <a:ext cx="2325243" cy="1840173"/>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4F2D307-3803-411F-BBE0-F3EDD7E9DBCF}">
      <dsp:nvSpPr>
        <dsp:cNvPr id="0" name=""/>
        <dsp:cNvSpPr/>
      </dsp:nvSpPr>
      <dsp:spPr>
        <a:xfrm>
          <a:off x="166167" y="1293489"/>
          <a:ext cx="10066116" cy="1472138"/>
        </a:xfrm>
        <a:prstGeom prst="rect">
          <a:avLst/>
        </a:prstGeom>
        <a:solidFill>
          <a:schemeClr val="lt1">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360" tIns="86360" rIns="86360" bIns="86360" numCol="1" spcCol="1270" anchor="ctr" anchorCtr="0">
          <a:noAutofit/>
        </a:bodyPr>
        <a:lstStyle/>
        <a:p>
          <a:pPr lvl="0" algn="l" defTabSz="1511300">
            <a:lnSpc>
              <a:spcPct val="90000"/>
            </a:lnSpc>
            <a:spcBef>
              <a:spcPct val="0"/>
            </a:spcBef>
            <a:spcAft>
              <a:spcPct val="35000"/>
            </a:spcAft>
          </a:pPr>
          <a:r>
            <a:rPr lang="mn-MN" sz="3400" kern="1200" dirty="0" smtClean="0">
              <a:latin typeface="Arial" panose="020B0604020202020204" pitchFamily="34" charset="0"/>
              <a:cs typeface="Arial" panose="020B0604020202020204" pitchFamily="34" charset="0"/>
            </a:rPr>
            <a:t>Үйлчлүүлэгчдийн эрэлт, хэрэгцээнд тулгуурласан</a:t>
          </a:r>
          <a:endParaRPr lang="en-US" sz="3400" kern="1200" dirty="0">
            <a:latin typeface="Arial" panose="020B0604020202020204" pitchFamily="34" charset="0"/>
            <a:cs typeface="Arial" panose="020B0604020202020204" pitchFamily="34" charset="0"/>
          </a:endParaRPr>
        </a:p>
      </dsp:txBody>
      <dsp:txXfrm>
        <a:off x="166167" y="1293489"/>
        <a:ext cx="10066116" cy="1472138"/>
      </dsp:txXfrm>
    </dsp:sp>
    <dsp:sp modelId="{CFB88575-05AA-4AA1-9FCD-668B11A6C401}">
      <dsp:nvSpPr>
        <dsp:cNvPr id="0" name=""/>
        <dsp:cNvSpPr/>
      </dsp:nvSpPr>
      <dsp:spPr>
        <a:xfrm>
          <a:off x="166167" y="3036991"/>
          <a:ext cx="9936936" cy="9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b" anchorCtr="0">
          <a:noAutofit/>
        </a:bodyPr>
        <a:lstStyle/>
        <a:p>
          <a:pPr lvl="0" algn="l" defTabSz="1511300">
            <a:lnSpc>
              <a:spcPct val="90000"/>
            </a:lnSpc>
            <a:spcBef>
              <a:spcPct val="0"/>
            </a:spcBef>
            <a:spcAft>
              <a:spcPct val="35000"/>
            </a:spcAft>
          </a:pPr>
          <a:r>
            <a:rPr lang="mn-MN" sz="3400" kern="1200" dirty="0" smtClean="0">
              <a:latin typeface="Arial" panose="020B0604020202020204" pitchFamily="34" charset="0"/>
              <a:cs typeface="Arial" panose="020B0604020202020204" pitchFamily="34" charset="0"/>
            </a:rPr>
            <a:t>Мэргэжлийн хүнд нэр томъёо, үг хэллэг байхгүй </a:t>
          </a:r>
          <a:endParaRPr lang="en-US" sz="3400" kern="1200" dirty="0">
            <a:latin typeface="Arial" panose="020B0604020202020204" pitchFamily="34" charset="0"/>
            <a:cs typeface="Arial" panose="020B0604020202020204" pitchFamily="34" charset="0"/>
          </a:endParaRPr>
        </a:p>
      </dsp:txBody>
      <dsp:txXfrm>
        <a:off x="166167" y="3036991"/>
        <a:ext cx="9936936" cy="903357"/>
      </dsp:txXfrm>
    </dsp:sp>
    <dsp:sp modelId="{4F04BFFF-4D96-4010-80F8-002AB25C3C08}">
      <dsp:nvSpPr>
        <dsp:cNvPr id="0" name=""/>
        <dsp:cNvSpPr/>
      </dsp:nvSpPr>
      <dsp:spPr>
        <a:xfrm>
          <a:off x="166167" y="3940348"/>
          <a:ext cx="1324924" cy="220820"/>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B34E673-6FA0-482D-A1F9-DBA73377BF29}">
      <dsp:nvSpPr>
        <dsp:cNvPr id="0" name=""/>
        <dsp:cNvSpPr/>
      </dsp:nvSpPr>
      <dsp:spPr>
        <a:xfrm>
          <a:off x="1568379" y="3940348"/>
          <a:ext cx="1324924" cy="220820"/>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16FF998-5C33-4DAF-8038-F7F4C6C44121}">
      <dsp:nvSpPr>
        <dsp:cNvPr id="0" name=""/>
        <dsp:cNvSpPr/>
      </dsp:nvSpPr>
      <dsp:spPr>
        <a:xfrm>
          <a:off x="2970591" y="3940348"/>
          <a:ext cx="1324924" cy="220820"/>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8FAB6C5-EC9D-4DEC-B66E-6F6FD16F4479}">
      <dsp:nvSpPr>
        <dsp:cNvPr id="0" name=""/>
        <dsp:cNvSpPr/>
      </dsp:nvSpPr>
      <dsp:spPr>
        <a:xfrm>
          <a:off x="4372803" y="3940348"/>
          <a:ext cx="1324924" cy="220820"/>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DB67672-7CEB-43F6-931F-E33C0BDD8734}">
      <dsp:nvSpPr>
        <dsp:cNvPr id="0" name=""/>
        <dsp:cNvSpPr/>
      </dsp:nvSpPr>
      <dsp:spPr>
        <a:xfrm>
          <a:off x="5775015" y="3940348"/>
          <a:ext cx="1324924" cy="220820"/>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ABEB04A-4414-4681-BB62-650F9E2FDD05}">
      <dsp:nvSpPr>
        <dsp:cNvPr id="0" name=""/>
        <dsp:cNvSpPr/>
      </dsp:nvSpPr>
      <dsp:spPr>
        <a:xfrm>
          <a:off x="7177228" y="3940348"/>
          <a:ext cx="1324924" cy="220820"/>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A1C903-C44D-4F62-A7A6-007371BED89B}">
      <dsp:nvSpPr>
        <dsp:cNvPr id="0" name=""/>
        <dsp:cNvSpPr/>
      </dsp:nvSpPr>
      <dsp:spPr>
        <a:xfrm>
          <a:off x="8579440" y="3940348"/>
          <a:ext cx="1324924" cy="220820"/>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2B136-16A2-4EA0-A90C-74E724EABF82}">
      <dsp:nvSpPr>
        <dsp:cNvPr id="0" name=""/>
        <dsp:cNvSpPr/>
      </dsp:nvSpPr>
      <dsp:spPr>
        <a:xfrm>
          <a:off x="872091" y="0"/>
          <a:ext cx="9883709" cy="583125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6E6CE-CC67-4BA3-916C-2FA81A4A023E}">
      <dsp:nvSpPr>
        <dsp:cNvPr id="0" name=""/>
        <dsp:cNvSpPr/>
      </dsp:nvSpPr>
      <dsp:spPr>
        <a:xfrm>
          <a:off x="5819" y="1749377"/>
          <a:ext cx="2799097" cy="233250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mn-MN" sz="2600" kern="1200" dirty="0" smtClean="0">
              <a:solidFill>
                <a:schemeClr val="tx1"/>
              </a:solidFill>
              <a:latin typeface="Arial" panose="020B0604020202020204" pitchFamily="34" charset="0"/>
              <a:cs typeface="Arial" panose="020B0604020202020204" pitchFamily="34" charset="0"/>
            </a:rPr>
            <a:t>Төрийн үйл ажиллагаанд үнэлгээ өгч хяналт тавих</a:t>
          </a:r>
          <a:endParaRPr lang="en-US" sz="2600" kern="1200" dirty="0">
            <a:solidFill>
              <a:schemeClr val="tx1"/>
            </a:solidFill>
          </a:endParaRPr>
        </a:p>
      </dsp:txBody>
      <dsp:txXfrm>
        <a:off x="119682" y="1863240"/>
        <a:ext cx="2571371" cy="2104777"/>
      </dsp:txXfrm>
    </dsp:sp>
    <dsp:sp modelId="{1AECDD1D-05B5-4AAC-B769-A7114336AB3B}">
      <dsp:nvSpPr>
        <dsp:cNvPr id="0" name=""/>
        <dsp:cNvSpPr/>
      </dsp:nvSpPr>
      <dsp:spPr>
        <a:xfrm>
          <a:off x="2944871" y="1749377"/>
          <a:ext cx="2799097" cy="2332503"/>
        </a:xfrm>
        <a:prstGeom prst="round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mn-MN" sz="2600" kern="1200" dirty="0" smtClean="0">
              <a:solidFill>
                <a:schemeClr val="tx1"/>
              </a:solidFill>
              <a:latin typeface="Arial" panose="020B0604020202020204" pitchFamily="34" charset="0"/>
              <a:cs typeface="Arial" panose="020B0604020202020204" pitchFamily="34" charset="0"/>
            </a:rPr>
            <a:t>Үзэл бодол саналаа чөлөөтэй илэрхийлэхдээ</a:t>
          </a:r>
          <a:endParaRPr lang="en-US" sz="2600" kern="1200" dirty="0">
            <a:solidFill>
              <a:schemeClr val="tx1"/>
            </a:solidFill>
          </a:endParaRPr>
        </a:p>
      </dsp:txBody>
      <dsp:txXfrm>
        <a:off x="3058734" y="1863240"/>
        <a:ext cx="2571371" cy="2104777"/>
      </dsp:txXfrm>
    </dsp:sp>
    <dsp:sp modelId="{95B49E5E-38C6-42B7-9BA6-09C05610C968}">
      <dsp:nvSpPr>
        <dsp:cNvPr id="0" name=""/>
        <dsp:cNvSpPr/>
      </dsp:nvSpPr>
      <dsp:spPr>
        <a:xfrm>
          <a:off x="5883923" y="1749377"/>
          <a:ext cx="2799097" cy="2332503"/>
        </a:xfrm>
        <a:prstGeom prst="round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mn-MN" sz="2600" kern="1200" dirty="0" smtClean="0">
              <a:solidFill>
                <a:schemeClr val="tx1"/>
              </a:solidFill>
              <a:latin typeface="Arial" panose="020B0604020202020204" pitchFamily="34" charset="0"/>
              <a:cs typeface="Arial" panose="020B0604020202020204" pitchFamily="34" charset="0"/>
            </a:rPr>
            <a:t>Төрийн үйлчилгээг сайжруулахдаа оролцохдоо</a:t>
          </a:r>
          <a:endParaRPr lang="en-US" sz="2600" kern="1200" dirty="0">
            <a:solidFill>
              <a:schemeClr val="tx1"/>
            </a:solidFill>
          </a:endParaRPr>
        </a:p>
      </dsp:txBody>
      <dsp:txXfrm>
        <a:off x="5997786" y="1863240"/>
        <a:ext cx="2571371" cy="2104777"/>
      </dsp:txXfrm>
    </dsp:sp>
    <dsp:sp modelId="{F26E57E1-B466-479B-B668-946261A6E77D}">
      <dsp:nvSpPr>
        <dsp:cNvPr id="0" name=""/>
        <dsp:cNvSpPr/>
      </dsp:nvSpPr>
      <dsp:spPr>
        <a:xfrm>
          <a:off x="8822976" y="1749377"/>
          <a:ext cx="2799097" cy="2332503"/>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mn-MN" sz="2600" kern="1200" dirty="0" smtClean="0">
              <a:latin typeface="Arial" panose="020B0604020202020204" pitchFamily="34" charset="0"/>
              <a:cs typeface="Arial" panose="020B0604020202020204" pitchFamily="34" charset="0"/>
            </a:rPr>
            <a:t>Төрийн үйлчилгээг түргэн, шуурхай, тэгш хүртээхдээ</a:t>
          </a:r>
          <a:endParaRPr lang="en-US" sz="2600" kern="1200" dirty="0"/>
        </a:p>
      </dsp:txBody>
      <dsp:txXfrm>
        <a:off x="8936839" y="1863240"/>
        <a:ext cx="2571371" cy="2104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14F69-4ABF-4049-8D43-CA93681DA1CA}">
      <dsp:nvSpPr>
        <dsp:cNvPr id="0" name=""/>
        <dsp:cNvSpPr/>
      </dsp:nvSpPr>
      <dsp:spPr>
        <a:xfrm rot="5400000">
          <a:off x="-330791" y="970103"/>
          <a:ext cx="2205275" cy="1543692"/>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mn-MN" sz="2400" b="1" kern="1200" dirty="0" smtClean="0">
              <a:latin typeface="Arial" panose="020B0604020202020204" pitchFamily="34" charset="0"/>
              <a:cs typeface="Arial" panose="020B0604020202020204" pitchFamily="34" charset="0"/>
            </a:rPr>
            <a:t>Албан ёсоор </a:t>
          </a:r>
          <a:endParaRPr lang="en-US" sz="2400" b="1" kern="1200" dirty="0">
            <a:latin typeface="Arial" panose="020B0604020202020204" pitchFamily="34" charset="0"/>
            <a:cs typeface="Arial" panose="020B0604020202020204" pitchFamily="34" charset="0"/>
          </a:endParaRPr>
        </a:p>
      </dsp:txBody>
      <dsp:txXfrm rot="-5400000">
        <a:off x="1" y="1411157"/>
        <a:ext cx="1543692" cy="661583"/>
      </dsp:txXfrm>
    </dsp:sp>
    <dsp:sp modelId="{92A7BFA5-BB84-4543-BC56-17F6FD2EF389}">
      <dsp:nvSpPr>
        <dsp:cNvPr id="0" name=""/>
        <dsp:cNvSpPr/>
      </dsp:nvSpPr>
      <dsp:spPr>
        <a:xfrm rot="5400000">
          <a:off x="5128098" y="-3583714"/>
          <a:ext cx="2710671" cy="9879482"/>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mn-MN" sz="2200" b="1" kern="1200" smtClean="0">
              <a:latin typeface="Arial" panose="020B0604020202020204" pitchFamily="34" charset="0"/>
              <a:cs typeface="Arial" panose="020B0604020202020204" pitchFamily="34" charset="0"/>
            </a:rPr>
            <a:t>Тухайн байгууллагын бүх албан тушаалтанд хандах</a:t>
          </a:r>
          <a:r>
            <a:rPr lang="en-US" sz="2200" b="1" kern="1200" smtClean="0">
              <a:latin typeface="Arial" panose="020B0604020202020204" pitchFamily="34" charset="0"/>
              <a:cs typeface="Arial" panose="020B0604020202020204" pitchFamily="34" charset="0"/>
            </a:rPr>
            <a:t>;</a:t>
          </a: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mn-MN" sz="2200" b="1" kern="1200" smtClean="0">
              <a:latin typeface="Arial" panose="020B0604020202020204" pitchFamily="34" charset="0"/>
              <a:cs typeface="Arial" panose="020B0604020202020204" pitchFamily="34" charset="0"/>
            </a:rPr>
            <a:t>Төрийн албан хаагчдаас шууд асуух</a:t>
          </a:r>
          <a:r>
            <a:rPr lang="en-US" sz="2200" b="1" kern="1200" smtClean="0">
              <a:latin typeface="Arial" panose="020B0604020202020204" pitchFamily="34" charset="0"/>
              <a:cs typeface="Arial" panose="020B0604020202020204" pitchFamily="34" charset="0"/>
            </a:rPr>
            <a:t>;</a:t>
          </a: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mn-MN" sz="2200" b="1" kern="1200" smtClean="0">
              <a:latin typeface="Arial" panose="020B0604020202020204" pitchFamily="34" charset="0"/>
              <a:cs typeface="Arial" panose="020B0604020202020204" pitchFamily="34" charset="0"/>
            </a:rPr>
            <a:t>Төрийн байгууллагын цахим хуудсанд хандах</a:t>
          </a:r>
          <a:r>
            <a:rPr lang="en-US" sz="2200" b="1" kern="1200" smtClean="0">
              <a:latin typeface="Arial" panose="020B0604020202020204" pitchFamily="34" charset="0"/>
              <a:cs typeface="Arial" panose="020B0604020202020204" pitchFamily="34" charset="0"/>
            </a:rPr>
            <a:t>;</a:t>
          </a: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mn-MN" sz="2200" b="1" kern="1200" smtClean="0">
              <a:latin typeface="Arial" panose="020B0604020202020204" pitchFamily="34" charset="0"/>
              <a:cs typeface="Arial" panose="020B0604020202020204" pitchFamily="34" charset="0"/>
            </a:rPr>
            <a:t>Төрийн байгууллагын дотор байрлуулсан мэдээллийн самбар</a:t>
          </a:r>
          <a:r>
            <a:rPr lang="en-US" sz="2200" b="1" kern="1200" smtClean="0">
              <a:latin typeface="Arial" panose="020B0604020202020204" pitchFamily="34" charset="0"/>
              <a:cs typeface="Arial" panose="020B0604020202020204" pitchFamily="34" charset="0"/>
            </a:rPr>
            <a:t>;</a:t>
          </a: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mn-MN" sz="2200" b="1" kern="1200" dirty="0" smtClean="0">
              <a:latin typeface="Arial" panose="020B0604020202020204" pitchFamily="34" charset="0"/>
              <a:cs typeface="Arial" panose="020B0604020202020204" pitchFamily="34" charset="0"/>
            </a:rPr>
            <a:t>Нэг цэгийн үйлчилгээний ажилтнуудаас тодруулах</a:t>
          </a:r>
          <a:r>
            <a:rPr lang="en-US" sz="2200" b="1" kern="1200" dirty="0" smtClean="0">
              <a:latin typeface="Arial" panose="020B0604020202020204" pitchFamily="34" charset="0"/>
              <a:cs typeface="Arial" panose="020B0604020202020204" pitchFamily="34" charset="0"/>
            </a:rPr>
            <a:t>;</a:t>
          </a: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mn-MN" sz="2200" b="1" kern="1200" dirty="0" smtClean="0">
              <a:latin typeface="Arial" panose="020B0604020202020204" pitchFamily="34" charset="0"/>
              <a:cs typeface="Arial" panose="020B0604020202020204" pitchFamily="34" charset="0"/>
            </a:rPr>
            <a:t>Төрийн байгууллагын эрх бүхий албан тушаалтанд мэдээлэл авахаар бичгээр хандах</a:t>
          </a:r>
          <a:r>
            <a:rPr lang="en-US" sz="2200" b="1" kern="1200" dirty="0" smtClean="0">
              <a:latin typeface="Arial" panose="020B0604020202020204" pitchFamily="34" charset="0"/>
              <a:cs typeface="Arial" panose="020B0604020202020204" pitchFamily="34" charset="0"/>
            </a:rPr>
            <a:t>;</a:t>
          </a:r>
          <a:r>
            <a:rPr lang="mn-MN" sz="2200" b="1" kern="1200" dirty="0" smtClean="0">
              <a:latin typeface="Arial" panose="020B0604020202020204" pitchFamily="34" charset="0"/>
              <a:cs typeface="Arial" panose="020B0604020202020204" pitchFamily="34" charset="0"/>
            </a:rPr>
            <a:t> </a:t>
          </a:r>
          <a:endParaRPr lang="en-US" sz="2200" b="1" kern="1200" dirty="0">
            <a:latin typeface="Arial" panose="020B0604020202020204" pitchFamily="34" charset="0"/>
            <a:cs typeface="Arial" panose="020B0604020202020204" pitchFamily="34" charset="0"/>
          </a:endParaRPr>
        </a:p>
      </dsp:txBody>
      <dsp:txXfrm rot="-5400000">
        <a:off x="1543693" y="133015"/>
        <a:ext cx="9747158" cy="2446023"/>
      </dsp:txXfrm>
    </dsp:sp>
    <dsp:sp modelId="{BE15B7D8-5900-4CB2-BE19-1912C0943426}">
      <dsp:nvSpPr>
        <dsp:cNvPr id="0" name=""/>
        <dsp:cNvSpPr/>
      </dsp:nvSpPr>
      <dsp:spPr>
        <a:xfrm rot="5400000">
          <a:off x="-330791" y="2929510"/>
          <a:ext cx="2205275" cy="1543692"/>
        </a:xfrm>
        <a:prstGeom prst="chevron">
          <a:avLst/>
        </a:prstGeom>
        <a:solidFill>
          <a:schemeClr val="accent3">
            <a:hueOff val="-1433403"/>
            <a:satOff val="1180"/>
            <a:lumOff val="-981"/>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mn-MN" sz="2400" b="1" kern="1200" dirty="0" smtClean="0">
              <a:latin typeface="Arial" panose="020B0604020202020204" pitchFamily="34" charset="0"/>
              <a:cs typeface="Arial" panose="020B0604020202020204" pitchFamily="34" charset="0"/>
            </a:rPr>
            <a:t>Албан бусаар</a:t>
          </a:r>
          <a:endParaRPr lang="en-US" sz="2400" b="1" kern="1200" dirty="0">
            <a:latin typeface="Arial" panose="020B0604020202020204" pitchFamily="34" charset="0"/>
            <a:cs typeface="Arial" panose="020B0604020202020204" pitchFamily="34" charset="0"/>
          </a:endParaRPr>
        </a:p>
      </dsp:txBody>
      <dsp:txXfrm rot="-5400000">
        <a:off x="1" y="3370564"/>
        <a:ext cx="1543692" cy="661583"/>
      </dsp:txXfrm>
    </dsp:sp>
    <dsp:sp modelId="{A644DAD8-198E-4BF2-A36F-7A2134F7C755}">
      <dsp:nvSpPr>
        <dsp:cNvPr id="0" name=""/>
        <dsp:cNvSpPr/>
      </dsp:nvSpPr>
      <dsp:spPr>
        <a:xfrm rot="5400000">
          <a:off x="5768468" y="-1225757"/>
          <a:ext cx="1429931" cy="9879482"/>
        </a:xfrm>
        <a:prstGeom prst="round2SameRect">
          <a:avLst/>
        </a:prstGeom>
        <a:solidFill>
          <a:schemeClr val="lt1">
            <a:alpha val="90000"/>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mn-MN" sz="2200" b="1" kern="1200" dirty="0" smtClean="0">
              <a:latin typeface="Arial" panose="020B0604020202020204" pitchFamily="34" charset="0"/>
              <a:cs typeface="Arial" panose="020B0604020202020204" pitchFamily="34" charset="0"/>
            </a:rPr>
            <a:t>Төрийн байгууллагын удирдах буюу тухайн ажил хариуцсан хүний хэвлэл мэдээллийн хэрэгслээр ярьсан яриа</a:t>
          </a:r>
          <a:r>
            <a:rPr lang="en-US" sz="2200" b="1" kern="1200" dirty="0" smtClean="0">
              <a:latin typeface="Arial" panose="020B0604020202020204" pitchFamily="34" charset="0"/>
              <a:cs typeface="Arial" panose="020B0604020202020204" pitchFamily="34" charset="0"/>
            </a:rPr>
            <a:t>;</a:t>
          </a:r>
          <a:r>
            <a:rPr lang="mn-MN" sz="2200" b="1" kern="1200" dirty="0" smtClean="0">
              <a:latin typeface="Arial" panose="020B0604020202020204" pitchFamily="34" charset="0"/>
              <a:cs typeface="Arial" panose="020B0604020202020204" pitchFamily="34" charset="0"/>
            </a:rPr>
            <a:t> </a:t>
          </a: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mn-MN" sz="2200" b="1" kern="1200" dirty="0" smtClean="0">
              <a:latin typeface="Arial" panose="020B0604020202020204" pitchFamily="34" charset="0"/>
              <a:cs typeface="Arial" panose="020B0604020202020204" pitchFamily="34" charset="0"/>
            </a:rPr>
            <a:t>Дам байдлаар бусдын ам дамжсан яриа</a:t>
          </a:r>
          <a:r>
            <a:rPr lang="en-US" sz="2200" b="1" kern="1200" dirty="0" smtClean="0">
              <a:latin typeface="Arial" panose="020B0604020202020204" pitchFamily="34" charset="0"/>
              <a:cs typeface="Arial" panose="020B0604020202020204" pitchFamily="34" charset="0"/>
            </a:rPr>
            <a:t>;</a:t>
          </a:r>
          <a:r>
            <a:rPr lang="mn-MN" sz="2200" b="1" kern="1200" dirty="0" smtClean="0">
              <a:latin typeface="Arial" panose="020B0604020202020204" pitchFamily="34" charset="0"/>
              <a:cs typeface="Arial" panose="020B0604020202020204" pitchFamily="34" charset="0"/>
            </a:rPr>
            <a:t> </a:t>
          </a:r>
          <a:endParaRPr lang="en-US" sz="2200" b="1" kern="1200" dirty="0">
            <a:latin typeface="Arial" panose="020B0604020202020204" pitchFamily="34" charset="0"/>
            <a:cs typeface="Arial" panose="020B0604020202020204" pitchFamily="34" charset="0"/>
          </a:endParaRPr>
        </a:p>
      </dsp:txBody>
      <dsp:txXfrm rot="-5400000">
        <a:off x="1543693" y="3068821"/>
        <a:ext cx="9809679" cy="1290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493CC-2843-4E46-B240-D99B4A6FCFEE}">
      <dsp:nvSpPr>
        <dsp:cNvPr id="0" name=""/>
        <dsp:cNvSpPr/>
      </dsp:nvSpPr>
      <dsp:spPr>
        <a:xfrm>
          <a:off x="2821" y="1038588"/>
          <a:ext cx="2830920" cy="2830920"/>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795" tIns="30480" rIns="155795" bIns="30480" numCol="1" spcCol="1270" anchor="ctr" anchorCtr="0">
          <a:noAutofit/>
        </a:bodyPr>
        <a:lstStyle/>
        <a:p>
          <a:pPr lvl="0" algn="ctr" defTabSz="1066800">
            <a:lnSpc>
              <a:spcPct val="90000"/>
            </a:lnSpc>
            <a:spcBef>
              <a:spcPct val="0"/>
            </a:spcBef>
            <a:spcAft>
              <a:spcPct val="35000"/>
            </a:spcAft>
          </a:pPr>
          <a:r>
            <a:rPr lang="mn-MN" sz="2400" b="1" kern="1200" dirty="0" smtClean="0">
              <a:latin typeface="Arial" panose="020B0604020202020204" pitchFamily="34" charset="0"/>
              <a:cs typeface="Arial" panose="020B0604020202020204" pitchFamily="34" charset="0"/>
            </a:rPr>
            <a:t>Төрийн үйлчилгээний чанар хүртээмж дээшилнэ</a:t>
          </a:r>
          <a:endParaRPr lang="en-US" sz="2400" kern="1200" dirty="0"/>
        </a:p>
      </dsp:txBody>
      <dsp:txXfrm>
        <a:off x="417400" y="1453167"/>
        <a:ext cx="2001762" cy="2001762"/>
      </dsp:txXfrm>
    </dsp:sp>
    <dsp:sp modelId="{80156714-119A-4C22-897D-B52381CD9EF8}">
      <dsp:nvSpPr>
        <dsp:cNvPr id="0" name=""/>
        <dsp:cNvSpPr/>
      </dsp:nvSpPr>
      <dsp:spPr>
        <a:xfrm>
          <a:off x="2267557" y="1038588"/>
          <a:ext cx="2830920" cy="2830920"/>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795" tIns="25400" rIns="155795" bIns="25400" numCol="1" spcCol="1270" anchor="ctr" anchorCtr="0">
          <a:noAutofit/>
        </a:bodyPr>
        <a:lstStyle/>
        <a:p>
          <a:pPr lvl="0" algn="ctr" defTabSz="889000">
            <a:lnSpc>
              <a:spcPct val="90000"/>
            </a:lnSpc>
            <a:spcBef>
              <a:spcPct val="0"/>
            </a:spcBef>
            <a:spcAft>
              <a:spcPct val="35000"/>
            </a:spcAft>
          </a:pPr>
          <a:r>
            <a:rPr lang="mn-MN" sz="2000" b="1" kern="1200" dirty="0" smtClean="0">
              <a:latin typeface="Arial" panose="020B0604020202020204" pitchFamily="34" charset="0"/>
              <a:cs typeface="Arial" panose="020B0604020202020204" pitchFamily="34" charset="0"/>
            </a:rPr>
            <a:t>Төр иргэдээ сонсдог болно</a:t>
          </a:r>
          <a:endParaRPr lang="en-US" sz="2000" kern="1200" dirty="0"/>
        </a:p>
      </dsp:txBody>
      <dsp:txXfrm>
        <a:off x="2682136" y="1453167"/>
        <a:ext cx="2001762" cy="2001762"/>
      </dsp:txXfrm>
    </dsp:sp>
    <dsp:sp modelId="{33F8B0CF-F8BC-475A-9A7A-E66E03E31A89}">
      <dsp:nvSpPr>
        <dsp:cNvPr id="0" name=""/>
        <dsp:cNvSpPr/>
      </dsp:nvSpPr>
      <dsp:spPr>
        <a:xfrm>
          <a:off x="4532293" y="1038588"/>
          <a:ext cx="2830920" cy="2830920"/>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795" tIns="22860" rIns="155795" bIns="22860" numCol="1" spcCol="1270" anchor="ctr" anchorCtr="0">
          <a:noAutofit/>
        </a:bodyPr>
        <a:lstStyle/>
        <a:p>
          <a:pPr lvl="0" algn="ctr" defTabSz="800100">
            <a:lnSpc>
              <a:spcPct val="90000"/>
            </a:lnSpc>
            <a:spcBef>
              <a:spcPct val="0"/>
            </a:spcBef>
            <a:spcAft>
              <a:spcPct val="35000"/>
            </a:spcAft>
          </a:pPr>
          <a:r>
            <a:rPr lang="mn-MN" sz="1800" b="1" kern="1200" dirty="0" smtClean="0">
              <a:latin typeface="Arial" panose="020B0604020202020204" pitchFamily="34" charset="0"/>
              <a:cs typeface="Arial" panose="020B0604020202020204" pitchFamily="34" charset="0"/>
            </a:rPr>
            <a:t>Төрийн байгууллага, албан тушаалтан хариуцлагатай болно</a:t>
          </a:r>
          <a:endParaRPr lang="en-US" sz="1800" kern="1200" dirty="0"/>
        </a:p>
      </dsp:txBody>
      <dsp:txXfrm>
        <a:off x="4946872" y="1453167"/>
        <a:ext cx="2001762" cy="2001762"/>
      </dsp:txXfrm>
    </dsp:sp>
    <dsp:sp modelId="{21E60F92-6BC1-4E27-9CDF-4F3FBA934A10}">
      <dsp:nvSpPr>
        <dsp:cNvPr id="0" name=""/>
        <dsp:cNvSpPr/>
      </dsp:nvSpPr>
      <dsp:spPr>
        <a:xfrm>
          <a:off x="6797030" y="1038588"/>
          <a:ext cx="2830920" cy="2830920"/>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795" tIns="30480" rIns="155795" bIns="30480" numCol="1" spcCol="1270" anchor="ctr" anchorCtr="0">
          <a:noAutofit/>
        </a:bodyPr>
        <a:lstStyle/>
        <a:p>
          <a:pPr lvl="0" algn="ctr" defTabSz="1066800">
            <a:lnSpc>
              <a:spcPct val="90000"/>
            </a:lnSpc>
            <a:spcBef>
              <a:spcPct val="0"/>
            </a:spcBef>
            <a:spcAft>
              <a:spcPct val="35000"/>
            </a:spcAft>
          </a:pPr>
          <a:r>
            <a:rPr lang="mn-MN" sz="2400" b="1" kern="1200" dirty="0" smtClean="0">
              <a:latin typeface="Arial" panose="020B0604020202020204" pitchFamily="34" charset="0"/>
              <a:cs typeface="Arial" panose="020B0604020202020204" pitchFamily="34" charset="0"/>
            </a:rPr>
            <a:t>Иргэдийн төрд итгэх итгэл дээшилнэ</a:t>
          </a:r>
          <a:endParaRPr lang="en-US" sz="2400" kern="1200" dirty="0"/>
        </a:p>
      </dsp:txBody>
      <dsp:txXfrm>
        <a:off x="7211609" y="1453167"/>
        <a:ext cx="2001762" cy="20017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A1D46893-CE7E-44A0-AD51-2D52E9EAE973}" type="datetimeFigureOut">
              <a:rPr lang="en-US" smtClean="0"/>
              <a:t>5/8/2018</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ECFDFEB2-A75A-45BE-AC0D-DC2E7452F96F}" type="slidenum">
              <a:rPr lang="en-US" smtClean="0"/>
              <a:t>‹#›</a:t>
            </a:fld>
            <a:endParaRPr lang="en-US"/>
          </a:p>
        </p:txBody>
      </p:sp>
    </p:spTree>
    <p:extLst>
      <p:ext uri="{BB962C8B-B14F-4D97-AF65-F5344CB8AC3E}">
        <p14:creationId xmlns:p14="http://schemas.microsoft.com/office/powerpoint/2010/main" val="2517930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E61CFCA-77A7-4093-A208-3ADE3BF02C83}" type="datetimeFigureOut">
              <a:rPr lang="en-US" smtClean="0"/>
              <a:t>5/8/2018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BDAB4263-3849-4042-BC13-A0640AC539DC}" type="slidenum">
              <a:rPr lang="en-US" smtClean="0"/>
              <a:t>‹#›</a:t>
            </a:fld>
            <a:endParaRPr lang="en-US"/>
          </a:p>
        </p:txBody>
      </p:sp>
    </p:spTree>
    <p:extLst>
      <p:ext uri="{BB962C8B-B14F-4D97-AF65-F5344CB8AC3E}">
        <p14:creationId xmlns:p14="http://schemas.microsoft.com/office/powerpoint/2010/main" val="208520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file:///C:\111\HTMBHuuliud.14.04.15\Mongol%20Ulsiin%20Khuuli\Huuli\2002\02-h-33.do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legalinfo.mn/law/details/8928?lawid=8928#_ftn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6.1.3.</a:t>
            </a:r>
            <a:r>
              <a:rPr lang="mn-MN" dirty="0" smtClean="0">
                <a:effectLst/>
              </a:rPr>
              <a:t>.төрийн хяналтын үйл ажиллагааг ил тод, нээлттэй байлгах;</a:t>
            </a:r>
          </a:p>
          <a:p>
            <a:r>
              <a:rPr lang="mn-MN" dirty="0" smtClean="0">
                <a:effectLst/>
              </a:rPr>
              <a:t>                        6.1.4. төсвийн орлого, түүний зарцуулалт, гадаадын зээл, тусламж, түүний хуваарилалтыг олон нийтэд тухай бүр нь мэдээлэх;</a:t>
            </a:r>
          </a:p>
          <a:p>
            <a:r>
              <a:rPr lang="mn-MN" dirty="0" smtClean="0">
                <a:effectLst/>
              </a:rPr>
              <a:t>                        6.1.5. тухайн байгууллагын чиг үүргийн дагуу зөвшөөрөл, эрх олгох, бүртгэл  хийх, хяналт тавих, сонгон шалгаруулалт явуулах зэрэг асуудлыг шийдвэрлэх журмыг хууль тогтоомжид өөрөөр заагаагүй бол олон нийтэд ил тод байлгаж, түүнтэй танилцах боломжоор хангах;</a:t>
            </a:r>
          </a:p>
          <a:p>
            <a:r>
              <a:rPr lang="mn-MN" dirty="0" smtClean="0">
                <a:effectLst/>
              </a:rPr>
              <a:t>                        6.1.6.төрийн албан хаагч бүрийн ажил үүргийн хуваарийг тодорхой болгох, эрхэлж байгаа ажлын онцлогтой нь холбогдуулж түүнд хориглох зүйлийг </a:t>
            </a:r>
            <a:r>
              <a:rPr lang="mn-MN" dirty="0" smtClean="0">
                <a:effectLst/>
                <a:hlinkClick r:id="rId3"/>
              </a:rPr>
              <a:t>Төрийн албаны тухай хууль</a:t>
            </a:r>
            <a:r>
              <a:rPr lang="mn-MN" dirty="0" smtClean="0">
                <a:effectLst/>
                <a:hlinkClick r:id="rId4"/>
              </a:rPr>
              <a:t>4</a:t>
            </a:r>
            <a:r>
              <a:rPr lang="mn-MN" dirty="0" smtClean="0">
                <a:effectLst/>
              </a:rPr>
              <a:t>  болон энэ хуульд заасны дагуу тогтоон мөрдүүлэх;</a:t>
            </a:r>
          </a:p>
          <a:p>
            <a:endParaRPr lang="en-US" dirty="0"/>
          </a:p>
        </p:txBody>
      </p:sp>
      <p:sp>
        <p:nvSpPr>
          <p:cNvPr id="4" name="Slide Number Placeholder 3"/>
          <p:cNvSpPr>
            <a:spLocks noGrp="1"/>
          </p:cNvSpPr>
          <p:nvPr>
            <p:ph type="sldNum" sz="quarter" idx="10"/>
          </p:nvPr>
        </p:nvSpPr>
        <p:spPr/>
        <p:txBody>
          <a:bodyPr/>
          <a:lstStyle/>
          <a:p>
            <a:fld id="{5E24A462-81CF-7C41-A14B-F28108579F12}" type="slidenum">
              <a:rPr lang="en-US" smtClean="0"/>
              <a:t>5</a:t>
            </a:fld>
            <a:endParaRPr lang="en-US"/>
          </a:p>
        </p:txBody>
      </p:sp>
    </p:spTree>
    <p:extLst>
      <p:ext uri="{BB962C8B-B14F-4D97-AF65-F5344CB8AC3E}">
        <p14:creationId xmlns:p14="http://schemas.microsoft.com/office/powerpoint/2010/main" val="258592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AB4263-3849-4042-BC13-A0640AC539DC}" type="slidenum">
              <a:rPr lang="en-US" smtClean="0"/>
              <a:t>9</a:t>
            </a:fld>
            <a:endParaRPr lang="en-US"/>
          </a:p>
        </p:txBody>
      </p:sp>
    </p:spTree>
    <p:extLst>
      <p:ext uri="{BB962C8B-B14F-4D97-AF65-F5344CB8AC3E}">
        <p14:creationId xmlns:p14="http://schemas.microsoft.com/office/powerpoint/2010/main" val="28229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Азийн</a:t>
            </a:r>
            <a:r>
              <a:rPr lang="mn-MN" baseline="0" dirty="0" smtClean="0"/>
              <a:t> улс орны ёс заншил саад болдог эрүүл мэндийн салбарт</a:t>
            </a:r>
          </a:p>
          <a:p>
            <a:r>
              <a:rPr lang="mn-MN" baseline="0" dirty="0" smtClean="0"/>
              <a:t>Монголчууд Чингис хааны үед Их засаг хуулиа чанд мөрддөг байв. </a:t>
            </a:r>
          </a:p>
          <a:p>
            <a:r>
              <a:rPr lang="mn-MN" baseline="0" dirty="0" smtClean="0"/>
              <a:t>Их хуралдай</a:t>
            </a:r>
            <a:endParaRPr lang="en-US" dirty="0"/>
          </a:p>
        </p:txBody>
      </p:sp>
      <p:sp>
        <p:nvSpPr>
          <p:cNvPr id="4" name="Slide Number Placeholder 3"/>
          <p:cNvSpPr>
            <a:spLocks noGrp="1"/>
          </p:cNvSpPr>
          <p:nvPr>
            <p:ph type="sldNum" sz="quarter" idx="10"/>
          </p:nvPr>
        </p:nvSpPr>
        <p:spPr/>
        <p:txBody>
          <a:bodyPr/>
          <a:lstStyle/>
          <a:p>
            <a:fld id="{355D4444-3CB4-444C-A1CA-959526411BF7}" type="slidenum">
              <a:rPr lang="en-US" smtClean="0"/>
              <a:t>12</a:t>
            </a:fld>
            <a:endParaRPr lang="en-US"/>
          </a:p>
        </p:txBody>
      </p:sp>
    </p:spTree>
    <p:extLst>
      <p:ext uri="{BB962C8B-B14F-4D97-AF65-F5344CB8AC3E}">
        <p14:creationId xmlns:p14="http://schemas.microsoft.com/office/powerpoint/2010/main" val="218613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107655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10683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1129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46674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0633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331718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1173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263893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252027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152852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237358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323837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208557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288056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251538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6C7E0-DCDC-4B38-830D-99F1F816A13D}"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5826E-B5FE-4D3E-B2FE-6EEB3B03A5BD}" type="slidenum">
              <a:rPr lang="en-US" smtClean="0"/>
              <a:t>‹#›</a:t>
            </a:fld>
            <a:endParaRPr lang="en-US" dirty="0"/>
          </a:p>
        </p:txBody>
      </p:sp>
    </p:spTree>
    <p:extLst>
      <p:ext uri="{BB962C8B-B14F-4D97-AF65-F5344CB8AC3E}">
        <p14:creationId xmlns:p14="http://schemas.microsoft.com/office/powerpoint/2010/main" val="306130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6C7E0-DCDC-4B38-830D-99F1F816A13D}" type="datetimeFigureOut">
              <a:rPr lang="en-US" smtClean="0"/>
              <a:t>5/8/2018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D5826E-B5FE-4D3E-B2FE-6EEB3B03A5BD}" type="slidenum">
              <a:rPr lang="en-US" smtClean="0"/>
              <a:t>‹#›</a:t>
            </a:fld>
            <a:endParaRPr lang="en-US" dirty="0"/>
          </a:p>
        </p:txBody>
      </p:sp>
    </p:spTree>
    <p:extLst>
      <p:ext uri="{BB962C8B-B14F-4D97-AF65-F5344CB8AC3E}">
        <p14:creationId xmlns:p14="http://schemas.microsoft.com/office/powerpoint/2010/main" val="579900295"/>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53" y="218768"/>
            <a:ext cx="3034356"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Content Placeholder 6"/>
          <p:cNvSpPr>
            <a:spLocks noGrp="1"/>
          </p:cNvSpPr>
          <p:nvPr>
            <p:ph idx="1"/>
          </p:nvPr>
        </p:nvSpPr>
        <p:spPr>
          <a:xfrm>
            <a:off x="2024063" y="1857376"/>
            <a:ext cx="8401050" cy="4697413"/>
          </a:xfrm>
        </p:spPr>
        <p:txBody>
          <a:bodyPr/>
          <a:lstStyle/>
          <a:p>
            <a:pPr algn="just">
              <a:buFont typeface="Arial" charset="0"/>
              <a:buNone/>
              <a:defRPr/>
            </a:pPr>
            <a:r>
              <a:rPr lang="mn-MN" sz="2400" dirty="0">
                <a:solidFill>
                  <a:srgbClr val="0066FF"/>
                </a:solidFill>
                <a:latin typeface="Times New Roman" pitchFamily="18" charset="0"/>
                <a:cs typeface="Times New Roman" pitchFamily="18" charset="0"/>
              </a:rPr>
              <a:t>    </a:t>
            </a:r>
            <a:endParaRPr lang="mn-MN" sz="2400" dirty="0">
              <a:solidFill>
                <a:srgbClr val="7030A0"/>
              </a:solidFill>
              <a:latin typeface="Times New Roman" pitchFamily="18" charset="0"/>
              <a:cs typeface="Times New Roman" pitchFamily="18" charset="0"/>
            </a:endParaRPr>
          </a:p>
          <a:p>
            <a:pPr algn="just">
              <a:buFont typeface="Arial" charset="0"/>
              <a:buNone/>
              <a:defRPr/>
            </a:pPr>
            <a:endParaRPr lang="mn-MN" sz="2400" dirty="0">
              <a:solidFill>
                <a:srgbClr val="0066FF"/>
              </a:solidFill>
              <a:latin typeface="Times New Roman" pitchFamily="18" charset="0"/>
              <a:cs typeface="Times New Roman" pitchFamily="18" charset="0"/>
            </a:endParaRPr>
          </a:p>
          <a:p>
            <a:pPr marL="457200" indent="-457200" algn="just">
              <a:buNone/>
              <a:defRPr/>
            </a:pPr>
            <a:endParaRPr lang="mn-MN" sz="2400" dirty="0">
              <a:solidFill>
                <a:schemeClr val="tx2"/>
              </a:solidFill>
              <a:latin typeface="Arial" pitchFamily="34" charset="0"/>
              <a:cs typeface="Arial" pitchFamily="34" charset="0"/>
            </a:endParaRPr>
          </a:p>
          <a:p>
            <a:pPr marL="457200" indent="-457200" algn="just">
              <a:buNone/>
              <a:defRPr/>
            </a:pPr>
            <a:endParaRPr lang="mn-MN" sz="2400" dirty="0">
              <a:solidFill>
                <a:schemeClr val="tx2"/>
              </a:solidFill>
              <a:latin typeface="Arial" pitchFamily="34" charset="0"/>
              <a:cs typeface="Arial" pitchFamily="34" charset="0"/>
            </a:endParaRPr>
          </a:p>
          <a:p>
            <a:pPr marL="457200" indent="-457200" algn="just">
              <a:buFont typeface="+mj-lt"/>
              <a:buAutoNum type="arabicPeriod"/>
              <a:defRPr/>
            </a:pPr>
            <a:endParaRPr lang="mn-MN" sz="2400" dirty="0">
              <a:solidFill>
                <a:schemeClr val="tx2"/>
              </a:solidFill>
              <a:latin typeface="Arial" pitchFamily="34" charset="0"/>
              <a:cs typeface="Arial" pitchFamily="34" charset="0"/>
            </a:endParaRPr>
          </a:p>
          <a:p>
            <a:pPr marL="457200" indent="-457200" algn="just">
              <a:buNone/>
              <a:defRPr/>
            </a:pPr>
            <a:endParaRPr lang="mn-MN" sz="2400" dirty="0">
              <a:solidFill>
                <a:schemeClr val="tx2"/>
              </a:solidFill>
              <a:latin typeface="Arial" pitchFamily="34" charset="0"/>
              <a:cs typeface="Arial" pitchFamily="34" charset="0"/>
            </a:endParaRPr>
          </a:p>
          <a:p>
            <a:pPr>
              <a:buFont typeface="Arial" charset="0"/>
              <a:buNone/>
              <a:defRPr/>
            </a:pPr>
            <a:endParaRPr lang="en-US" b="1" dirty="0" smtClean="0">
              <a:solidFill>
                <a:srgbClr val="7030A0"/>
              </a:solidFill>
            </a:endParaRPr>
          </a:p>
        </p:txBody>
      </p:sp>
      <p:pic>
        <p:nvPicPr>
          <p:cNvPr id="10246" name="Picture 8" descr="C:\Documents and Settings\User\Desktop\Hunii nuuts 2013 share\ХНАлба\photo\zurag 2015.10.30\IMG_20151030_1006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345" y="3827134"/>
            <a:ext cx="5005415" cy="287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C:\Documents and Settings\User\Desktop\New Folder\DSC04992.JPG"/>
          <p:cNvPicPr>
            <a:picLocks noChangeAspect="1" noChangeArrowheads="1"/>
          </p:cNvPicPr>
          <p:nvPr/>
        </p:nvPicPr>
        <p:blipFill>
          <a:blip r:embed="rId4">
            <a:extLst>
              <a:ext uri="{28A0092B-C50C-407E-A947-70E740481C1C}">
                <a14:useLocalDpi xmlns:a14="http://schemas.microsoft.com/office/drawing/2010/main" val="0"/>
              </a:ext>
            </a:extLst>
          </a:blip>
          <a:srcRect r="29915" b="18146"/>
          <a:stretch>
            <a:fillRect/>
          </a:stretch>
        </p:blipFill>
        <p:spPr bwMode="auto">
          <a:xfrm>
            <a:off x="348361" y="1023632"/>
            <a:ext cx="5456983" cy="293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Users\user\AppData\Local\Temp\20160316_1247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346" y="1037233"/>
            <a:ext cx="5005415" cy="278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4" descr="C:\Users\user\AppData\Local\Temp\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901" y="3970011"/>
            <a:ext cx="5419446" cy="266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804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135" y="810191"/>
            <a:ext cx="9430603" cy="6047809"/>
          </a:xfrm>
          <a:prstGeom prst="rect">
            <a:avLst/>
          </a:prstGeom>
        </p:spPr>
        <p:txBody>
          <a:bodyPr wrap="square">
            <a:spAutoFit/>
          </a:bodyPr>
          <a:lstStyle/>
          <a:p>
            <a:pPr marL="342900" indent="-342900">
              <a:spcAft>
                <a:spcPts val="600"/>
              </a:spcAft>
              <a:buFont typeface="Wingdings" panose="05000000000000000000" pitchFamily="2" charset="2"/>
              <a:buChar char="Ø"/>
            </a:pPr>
            <a:r>
              <a:rPr lang="mn-MN" sz="2200" dirty="0">
                <a:latin typeface="Arial" panose="020B0604020202020204" pitchFamily="34" charset="0"/>
                <a:cs typeface="Arial" panose="020B0604020202020204" pitchFamily="34" charset="0"/>
              </a:rPr>
              <a:t>Удирдлагын шийдвэрийн ил тод, нээлттэй байдал /тушаал, захирамж</a:t>
            </a:r>
            <a:r>
              <a:rPr lang="mn-MN"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Ø"/>
            </a:pPr>
            <a:r>
              <a:rPr lang="mn-MN" sz="2200" dirty="0">
                <a:latin typeface="Arial" panose="020B0604020202020204" pitchFamily="34" charset="0"/>
                <a:cs typeface="Arial" panose="020B0604020202020204" pitchFamily="34" charset="0"/>
              </a:rPr>
              <a:t>Үйл ажиллагаандаа мөрдөж байгаа хууль тог-тоомж /хуульчилсан акт/, дүрэм, журам, </a:t>
            </a:r>
            <a:r>
              <a:rPr lang="mn-MN" sz="2200" dirty="0" smtClean="0">
                <a:latin typeface="Arial" panose="020B0604020202020204" pitchFamily="34" charset="0"/>
                <a:cs typeface="Arial" panose="020B0604020202020204" pitchFamily="34" charset="0"/>
              </a:rPr>
              <a:t>заавар</a:t>
            </a:r>
            <a:endParaRPr lang="en-US" sz="2200" dirty="0" smtClean="0">
              <a:latin typeface="Arial" panose="020B0604020202020204" pitchFamily="34" charset="0"/>
              <a:ea typeface="Calibri" panose="020F0502020204030204" pitchFamily="34" charset="0"/>
              <a:cs typeface="Arial" panose="020B0604020202020204" pitchFamily="34" charset="0"/>
            </a:endParaRPr>
          </a:p>
          <a:p>
            <a:pPr marL="342900" indent="-342900">
              <a:spcAft>
                <a:spcPts val="600"/>
              </a:spcAft>
              <a:buFont typeface="Wingdings" panose="05000000000000000000" pitchFamily="2" charset="2"/>
              <a:buChar char="Ø"/>
            </a:pPr>
            <a:r>
              <a:rPr lang="mn-MN" sz="2200" dirty="0" smtClean="0">
                <a:latin typeface="Arial" panose="020B0604020202020204" pitchFamily="34" charset="0"/>
                <a:ea typeface="Calibri" panose="020F0502020204030204" pitchFamily="34" charset="0"/>
                <a:cs typeface="Arial" panose="020B0604020202020204" pitchFamily="34" charset="0"/>
              </a:rPr>
              <a:t>Боловсруулж </a:t>
            </a:r>
            <a:r>
              <a:rPr lang="mn-MN" sz="2200" dirty="0">
                <a:latin typeface="Arial" panose="020B0604020202020204" pitchFamily="34" charset="0"/>
                <a:ea typeface="Calibri" panose="020F0502020204030204" pitchFamily="34" charset="0"/>
                <a:cs typeface="Arial" panose="020B0604020202020204" pitchFamily="34" charset="0"/>
              </a:rPr>
              <a:t>байгаа хууль, Улсын Их Хурал, Засгийн газар, иргэдийн Төлөөлөгчдийн Хурлын тогтоол,  нийтээр дагаж мөрдөх хэм хэмжээ тогтоосон шийдвэрийн төслийг цахим хуудсан-даа байршуулсан байх,  төсөлд иргэд, олон нийт, сонирхогч бүлгийн санал, шүүмжлэлийг хүлээн авах боломжийг бүрдүүлсэн </a:t>
            </a:r>
            <a:r>
              <a:rPr lang="mn-MN" sz="2200" dirty="0" smtClean="0">
                <a:latin typeface="Arial" panose="020B0604020202020204" pitchFamily="34" charset="0"/>
                <a:ea typeface="Calibri" panose="020F0502020204030204" pitchFamily="34" charset="0"/>
                <a:cs typeface="Arial" panose="020B0604020202020204" pitchFamily="34" charset="0"/>
              </a:rPr>
              <a:t>байдал</a:t>
            </a:r>
            <a:endParaRPr lang="en-US" sz="2200"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Ø"/>
            </a:pPr>
            <a:r>
              <a:rPr lang="mn-MN" sz="2200" dirty="0">
                <a:latin typeface="Arial" panose="020B0604020202020204" pitchFamily="34" charset="0"/>
                <a:cs typeface="Arial" panose="020B0604020202020204" pitchFamily="34" charset="0"/>
              </a:rPr>
              <a:t>Сул орон тооны зар /тухай бүр шинэчилсэн</a:t>
            </a:r>
            <a:r>
              <a:rPr lang="mn-MN"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Ø"/>
            </a:pPr>
            <a:r>
              <a:rPr lang="mn-MN" sz="2200" dirty="0">
                <a:latin typeface="Arial" panose="020B0604020202020204" pitchFamily="34" charset="0"/>
                <a:cs typeface="Arial" panose="020B0604020202020204" pitchFamily="34" charset="0"/>
              </a:rPr>
              <a:t>Хүний нөөцийн стратеги, түүний хэрэгжилтийг хянаж, үнэлэх </a:t>
            </a:r>
            <a:r>
              <a:rPr lang="mn-MN" sz="2200" dirty="0" smtClean="0">
                <a:latin typeface="Arial" panose="020B0604020202020204" pitchFamily="34" charset="0"/>
                <a:cs typeface="Arial" panose="020B0604020202020204" pitchFamily="34" charset="0"/>
              </a:rPr>
              <a:t>журам</a:t>
            </a:r>
            <a:endParaRPr lang="en-US" sz="2200" dirty="0" smtClean="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Ø"/>
            </a:pPr>
            <a:r>
              <a:rPr lang="mn-MN" sz="2200" dirty="0" smtClean="0">
                <a:latin typeface="Arial" panose="020B0604020202020204" pitchFamily="34" charset="0"/>
                <a:cs typeface="Arial" panose="020B0604020202020204" pitchFamily="34" charset="0"/>
              </a:rPr>
              <a:t>Жилийн</a:t>
            </a:r>
            <a:r>
              <a:rPr lang="en-US" sz="2200" dirty="0" smtClean="0">
                <a:latin typeface="Arial" panose="020B0604020202020204" pitchFamily="34" charset="0"/>
                <a:cs typeface="Arial" panose="020B0604020202020204" pitchFamily="34" charset="0"/>
              </a:rPr>
              <a:t> </a:t>
            </a:r>
            <a:r>
              <a:rPr lang="mn-MN" sz="2200" dirty="0" smtClean="0">
                <a:latin typeface="Arial" panose="020B0604020202020204" pitchFamily="34" charset="0"/>
                <a:cs typeface="Arial" panose="020B0604020202020204" pitchFamily="34" charset="0"/>
              </a:rPr>
              <a:t>төсөв, жилийн </a:t>
            </a:r>
            <a:r>
              <a:rPr lang="mn-MN" sz="2200" dirty="0">
                <a:latin typeface="Arial" panose="020B0604020202020204" pitchFamily="34" charset="0"/>
                <a:cs typeface="Arial" panose="020B0604020202020204" pitchFamily="34" charset="0"/>
              </a:rPr>
              <a:t>эцсийн санхүүгийн тайлан </a:t>
            </a:r>
            <a:endParaRPr lang="en-US" sz="2200"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Ø"/>
            </a:pPr>
            <a:r>
              <a:rPr lang="mn-MN" sz="2200" dirty="0">
                <a:latin typeface="Arial" panose="020B0604020202020204" pitchFamily="34" charset="0"/>
                <a:cs typeface="Arial" panose="020B0604020202020204" pitchFamily="34" charset="0"/>
              </a:rPr>
              <a:t>Тухайн байгууллагаас олгож буй зөвшөөрөл /</a:t>
            </a:r>
            <a:r>
              <a:rPr lang="mn-MN" sz="2200" i="1" dirty="0">
                <a:latin typeface="Arial" panose="020B0604020202020204" pitchFamily="34" charset="0"/>
                <a:cs typeface="Arial" panose="020B0604020202020204" pitchFamily="34" charset="0"/>
              </a:rPr>
              <a:t>тусгай зөвшөөрөл, лиценз, эрх олгох г.м бусад үйл ажиллагаа эрхлэх зөвшөөрөл</a:t>
            </a:r>
            <a:r>
              <a:rPr lang="mn-MN" sz="2200" dirty="0" smtClean="0">
                <a:latin typeface="Arial" panose="020B0604020202020204" pitchFamily="34" charset="0"/>
                <a:cs typeface="Arial" panose="020B0604020202020204" pitchFamily="34" charset="0"/>
              </a:rPr>
              <a:t>/</a:t>
            </a:r>
            <a:endParaRPr lang="mn-MN" sz="2200"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Ø"/>
            </a:pPr>
            <a:r>
              <a:rPr lang="mn-MN" sz="2200" dirty="0">
                <a:latin typeface="Arial" panose="020B0604020202020204" pitchFamily="34" charset="0"/>
                <a:cs typeface="Arial" panose="020B0604020202020204" pitchFamily="34" charset="0"/>
              </a:rPr>
              <a:t>Үйлчлүүлэгчээс авч буй төлбөр, хураамжийн үнэ, тарифийн талаарх мэдээллийг хууль эрх зүйн үндэслэл журмын хамт байршуулах</a:t>
            </a:r>
            <a:endParaRPr lang="en-US" sz="2200" dirty="0">
              <a:latin typeface="Arial" panose="020B0604020202020204" pitchFamily="34" charset="0"/>
              <a:cs typeface="Arial" panose="020B0604020202020204" pitchFamily="34" charset="0"/>
            </a:endParaRPr>
          </a:p>
        </p:txBody>
      </p:sp>
      <p:sp>
        <p:nvSpPr>
          <p:cNvPr id="5" name="Rectangle 4"/>
          <p:cNvSpPr/>
          <p:nvPr/>
        </p:nvSpPr>
        <p:spPr>
          <a:xfrm>
            <a:off x="0" y="0"/>
            <a:ext cx="7067032" cy="81019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b="1" dirty="0" smtClean="0">
                <a:solidFill>
                  <a:schemeClr val="bg1"/>
                </a:solidFill>
                <a:latin typeface="Arial" pitchFamily="34" charset="0"/>
                <a:cs typeface="Arial" pitchFamily="34" charset="0"/>
              </a:rPr>
              <a:t>ТӨРИЙН БАЙГУУЛЛАГЫН ХҮЛЭЭХ НИЙТЛЭГ ҮҮРЭГ</a:t>
            </a:r>
            <a:endParaRPr lang="mn-MN" b="1" dirty="0">
              <a:solidFill>
                <a:schemeClr val="bg1"/>
              </a:solidFill>
              <a:latin typeface="Arial" pitchFamily="34" charset="0"/>
              <a:cs typeface="Arial" pitchFamily="34" charset="0"/>
            </a:endParaRPr>
          </a:p>
        </p:txBody>
      </p:sp>
      <p:sp>
        <p:nvSpPr>
          <p:cNvPr id="6" name="Flowchart: Data 5"/>
          <p:cNvSpPr/>
          <p:nvPr/>
        </p:nvSpPr>
        <p:spPr>
          <a:xfrm>
            <a:off x="6268027" y="0"/>
            <a:ext cx="1081057" cy="810191"/>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90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504" y="1688853"/>
            <a:ext cx="6442642" cy="5262979"/>
          </a:xfrm>
          <a:prstGeom prst="rect">
            <a:avLst/>
          </a:prstGeom>
          <a:noFill/>
        </p:spPr>
        <p:txBody>
          <a:bodyPr wrap="square" rtlCol="0">
            <a:spAutoFit/>
          </a:bodyPr>
          <a:lstStyle/>
          <a:p>
            <a:pPr marL="285750" indent="-285750">
              <a:buFont typeface="Wingdings" panose="05000000000000000000" pitchFamily="2" charset="2"/>
              <a:buChar char="ü"/>
            </a:pPr>
            <a:r>
              <a:rPr lang="mn-MN" sz="1600" b="1" dirty="0" smtClean="0">
                <a:solidFill>
                  <a:srgbClr val="404040"/>
                </a:solidFill>
                <a:latin typeface="Arial" panose="020B0604020202020204" pitchFamily="34" charset="0"/>
                <a:cs typeface="Arial" panose="020B0604020202020204" pitchFamily="34" charset="0"/>
              </a:rPr>
              <a:t>АЛБАН ТУШААЛТНУУД АВЛИГЫН ГЭМТ ХЭРЭГ ҮЙЛДЭХЭЭС УРЬДЧИЛАН СЭРГИЙЛНЭ </a:t>
            </a:r>
          </a:p>
          <a:p>
            <a:pPr marL="285750" indent="-285750">
              <a:buFont typeface="Wingdings" panose="05000000000000000000" pitchFamily="2" charset="2"/>
              <a:buChar char="ü"/>
            </a:pPr>
            <a:endParaRPr lang="mn-MN" sz="1600" b="1" dirty="0" smtClean="0">
              <a:solidFill>
                <a:srgbClr val="40404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mn-MN" sz="1600" b="1" dirty="0" smtClean="0">
                <a:solidFill>
                  <a:srgbClr val="404040"/>
                </a:solidFill>
                <a:latin typeface="Arial" panose="020B0604020202020204" pitchFamily="34" charset="0"/>
                <a:cs typeface="Arial" panose="020B0604020202020204" pitchFamily="34" charset="0"/>
              </a:rPr>
              <a:t>ТӨСВИЙН ХӨРӨНГӨ ЗОРИУЛАГДСАН ЗҮЙЛДЭЭ ЗАРЦУУЛАГДАЖ ЭХЭЛНЭ </a:t>
            </a:r>
          </a:p>
          <a:p>
            <a:pPr marL="285750" indent="-285750">
              <a:buFont typeface="Wingdings" panose="05000000000000000000" pitchFamily="2" charset="2"/>
              <a:buChar char="ü"/>
            </a:pPr>
            <a:endParaRPr lang="mn-MN" sz="1600" b="1" dirty="0" smtClean="0">
              <a:solidFill>
                <a:srgbClr val="40404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mn-MN" sz="1600" b="1" dirty="0" smtClean="0">
                <a:solidFill>
                  <a:srgbClr val="404040"/>
                </a:solidFill>
                <a:latin typeface="Arial" panose="020B0604020202020204" pitchFamily="34" charset="0"/>
                <a:cs typeface="Arial" panose="020B0604020202020204" pitchFamily="34" charset="0"/>
              </a:rPr>
              <a:t>ТӨР ТҮҮНИЙ БАЙГУУЛЛАГЫН ҮЙЛ АЖИЛЛАГАА ИЛ ТОД БАЙЖ ИРГЭД ИЛҮҮ МЭДЭЭЛЭЛТЭЙ БОЛНО</a:t>
            </a:r>
          </a:p>
          <a:p>
            <a:pPr marL="285750" indent="-285750">
              <a:buFont typeface="Wingdings" panose="05000000000000000000" pitchFamily="2" charset="2"/>
              <a:buChar char="ü"/>
            </a:pPr>
            <a:endParaRPr lang="mn-MN" sz="1600" b="1" dirty="0" smtClean="0">
              <a:solidFill>
                <a:srgbClr val="40404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mn-MN" sz="1600" b="1" dirty="0" smtClean="0">
                <a:solidFill>
                  <a:srgbClr val="404040"/>
                </a:solidFill>
                <a:latin typeface="Arial" panose="020B0604020202020204" pitchFamily="34" charset="0"/>
                <a:cs typeface="Arial" panose="020B0604020202020204" pitchFamily="34" charset="0"/>
              </a:rPr>
              <a:t>ТӨР ИРГЭДИЙНХЭЭ ХҮСЭЛ ЗОРИЛГЫН ТАЛААР ИЛҮҮ МЭДЭЭЛЭЛТЭЙ БОЛНО</a:t>
            </a:r>
          </a:p>
          <a:p>
            <a:pPr marL="285750" indent="-285750">
              <a:buFont typeface="Wingdings" panose="05000000000000000000" pitchFamily="2" charset="2"/>
              <a:buChar char="ü"/>
            </a:pPr>
            <a:endParaRPr lang="mn-MN" sz="1600" b="1" dirty="0" smtClean="0">
              <a:solidFill>
                <a:srgbClr val="40404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mn-MN" sz="1600" b="1" dirty="0" smtClean="0">
                <a:solidFill>
                  <a:srgbClr val="404040"/>
                </a:solidFill>
                <a:latin typeface="Arial" panose="020B0604020202020204" pitchFamily="34" charset="0"/>
                <a:cs typeface="Arial" panose="020B0604020202020204" pitchFamily="34" charset="0"/>
              </a:rPr>
              <a:t>ТӨР ИРГЭД БОЛОН ТӨРИЙН БУС БАЙГУУЛЛАГУУДТАЙ ҮР ДҮНТЭЙ ХАМТРАН АЖИЛЛАХ БОЛОМЖТОЙ БОЛНО</a:t>
            </a:r>
          </a:p>
          <a:p>
            <a:pPr marL="285750" indent="-285750">
              <a:buFont typeface="Wingdings" panose="05000000000000000000" pitchFamily="2" charset="2"/>
              <a:buChar char="ü"/>
            </a:pPr>
            <a:endParaRPr lang="mn-MN" sz="1600" b="1" dirty="0" smtClean="0">
              <a:solidFill>
                <a:srgbClr val="40404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mn-MN" sz="1600" b="1" dirty="0" smtClean="0">
                <a:solidFill>
                  <a:srgbClr val="404040"/>
                </a:solidFill>
                <a:latin typeface="Arial" panose="020B0604020202020204" pitchFamily="34" charset="0"/>
                <a:cs typeface="Arial" panose="020B0604020202020204" pitchFamily="34" charset="0"/>
              </a:rPr>
              <a:t>ТӨР ОЛОН НИЙТТЭЙ ЗӨВШИЛЦӨХ БОЛОМЖТОЙ БОЛСНООР АМЬДРАЛД НИЙЦЭХҮЙЦ ЗӨВ ШИЙДВЭР ГАРГАНА</a:t>
            </a:r>
          </a:p>
          <a:p>
            <a:pPr marL="285750" indent="-285750">
              <a:buFont typeface="Wingdings" panose="05000000000000000000" pitchFamily="2" charset="2"/>
              <a:buChar char="ü"/>
            </a:pPr>
            <a:endParaRPr lang="mn-MN" sz="1600" b="1" dirty="0" smtClean="0">
              <a:solidFill>
                <a:srgbClr val="40404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mn-MN" sz="1600" b="1" dirty="0" smtClean="0">
                <a:solidFill>
                  <a:srgbClr val="404040"/>
                </a:solidFill>
                <a:latin typeface="Arial" panose="020B0604020202020204" pitchFamily="34" charset="0"/>
                <a:cs typeface="Arial" panose="020B0604020202020204" pitchFamily="34" charset="0"/>
              </a:rPr>
              <a:t>ИРГЭД ТӨРИЙН ЗӨВ БОДЛОГЫГ ҮР ДҮНТЭЙ ДЭМЖИНЭ </a:t>
            </a:r>
            <a:endParaRPr lang="en-US" sz="1600" b="1" dirty="0">
              <a:solidFill>
                <a:schemeClr val="tx2">
                  <a:lumMod val="60000"/>
                  <a:lumOff val="40000"/>
                </a:schemeClr>
              </a:solidFill>
              <a:latin typeface="Arial" panose="020B0604020202020204" pitchFamily="34" charset="0"/>
              <a:cs typeface="Arial" panose="020B0604020202020204" pitchFamily="34" charset="0"/>
            </a:endParaRPr>
          </a:p>
          <a:p>
            <a:pPr algn="ctr"/>
            <a:endParaRPr lang="en-US" sz="16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4" name="Rectangle 13"/>
          <p:cNvSpPr/>
          <p:nvPr/>
        </p:nvSpPr>
        <p:spPr>
          <a:xfrm>
            <a:off x="0" y="507307"/>
            <a:ext cx="7067032" cy="10538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2800" b="1" dirty="0">
                <a:solidFill>
                  <a:schemeClr val="bg1"/>
                </a:solidFill>
                <a:latin typeface="Arial" pitchFamily="34" charset="0"/>
                <a:cs typeface="Arial" pitchFamily="34" charset="0"/>
              </a:rPr>
              <a:t>МЭДЭЭЛЭЛ САЙТАЙ ИРГЭД ТӨРД</a:t>
            </a:r>
          </a:p>
          <a:p>
            <a:pPr>
              <a:buNone/>
            </a:pPr>
            <a:r>
              <a:rPr lang="mn-MN" sz="2800" b="1" dirty="0">
                <a:solidFill>
                  <a:schemeClr val="bg1"/>
                </a:solidFill>
                <a:latin typeface="Arial" pitchFamily="34" charset="0"/>
                <a:cs typeface="Arial" pitchFamily="34" charset="0"/>
              </a:rPr>
              <a:t> ЯМАР АЧ ТУСТАЙ ВЭ?</a:t>
            </a:r>
          </a:p>
        </p:txBody>
      </p:sp>
      <p:sp>
        <p:nvSpPr>
          <p:cNvPr id="15" name="Flowchart: Data 14"/>
          <p:cNvSpPr/>
          <p:nvPr/>
        </p:nvSpPr>
        <p:spPr>
          <a:xfrm>
            <a:off x="6322618" y="502425"/>
            <a:ext cx="1081057" cy="105383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536" y="502425"/>
            <a:ext cx="4465631" cy="6314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2893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69D0FA9-71AD-4783-8286-C177F744B086}"/>
              </a:ext>
            </a:extLst>
          </p:cNvPr>
          <p:cNvSpPr/>
          <p:nvPr/>
        </p:nvSpPr>
        <p:spPr>
          <a:xfrm>
            <a:off x="0" y="0"/>
            <a:ext cx="1670605"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n-MN" sz="1600" dirty="0" smtClean="0">
                <a:solidFill>
                  <a:schemeClr val="tx1"/>
                </a:solidFill>
                <a:latin typeface="Segoe UI Light" panose="020B0502040204020203" pitchFamily="34" charset="0"/>
                <a:cs typeface="Segoe UI Light" panose="020B0502040204020203" pitchFamily="34" charset="0"/>
              </a:rPr>
              <a:t>Авлигын эсрэг хуулийн </a:t>
            </a:r>
            <a:r>
              <a:rPr lang="mn-MN" sz="1600" dirty="0" smtClean="0">
                <a:solidFill>
                  <a:schemeClr val="tx1"/>
                </a:solidFill>
                <a:latin typeface="Segoe UI Light" panose="020B0502040204020203" pitchFamily="34" charset="0"/>
                <a:cs typeface="Segoe UI Light" panose="020B0502040204020203" pitchFamily="34" charset="0"/>
              </a:rPr>
              <a:t>8.1.Энэ </a:t>
            </a:r>
            <a:r>
              <a:rPr lang="mn-MN" sz="1600" dirty="0">
                <a:solidFill>
                  <a:schemeClr val="tx1"/>
                </a:solidFill>
                <a:latin typeface="Segoe UI Light" panose="020B0502040204020203" pitchFamily="34" charset="0"/>
                <a:cs typeface="Segoe UI Light" panose="020B0502040204020203" pitchFamily="34" charset="0"/>
              </a:rPr>
              <a:t>хуулийн 4.1-д заасан этгээд албан үүрэг гүйцэтгэх явцдаа олж мэдсэн авлигын талаарх мэдээллийг Авлигатай тэмцэх газарт нэн даруй мэдээлэх үүрэгтэй.</a:t>
            </a:r>
            <a:endParaRPr lang="en-US" sz="1600" dirty="0">
              <a:solidFill>
                <a:schemeClr val="tx1"/>
              </a:solidFill>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 xmlns:a16="http://schemas.microsoft.com/office/drawing/2014/main" id="{02ACBA04-D228-4E5C-AD04-5C1F4FCD3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277" y="245292"/>
            <a:ext cx="5754793" cy="3632491"/>
          </a:xfrm>
          <a:prstGeom prst="rect">
            <a:avLst/>
          </a:prstGeom>
        </p:spPr>
      </p:pic>
      <p:sp>
        <p:nvSpPr>
          <p:cNvPr id="10" name="TextBox 9">
            <a:extLst>
              <a:ext uri="{FF2B5EF4-FFF2-40B4-BE49-F238E27FC236}">
                <a16:creationId xmlns="" xmlns:a16="http://schemas.microsoft.com/office/drawing/2014/main" id="{49686BE3-FC31-4BB1-A98D-91BD6FD597E2}"/>
              </a:ext>
            </a:extLst>
          </p:cNvPr>
          <p:cNvSpPr txBox="1"/>
          <p:nvPr/>
        </p:nvSpPr>
        <p:spPr>
          <a:xfrm>
            <a:off x="2075114" y="4413250"/>
            <a:ext cx="7177135" cy="1754326"/>
          </a:xfrm>
          <a:prstGeom prst="rect">
            <a:avLst/>
          </a:prstGeom>
          <a:noFill/>
        </p:spPr>
        <p:txBody>
          <a:bodyPr wrap="square" rtlCol="0">
            <a:spAutoFit/>
          </a:bodyPr>
          <a:lstStyle/>
          <a:p>
            <a:r>
              <a:rPr lang="mn-MN" dirty="0">
                <a:latin typeface="Segoe UI Light" panose="020B0502040204020203" pitchFamily="34" charset="0"/>
                <a:cs typeface="Segoe UI Light" panose="020B0502040204020203" pitchFamily="34" charset="0"/>
              </a:rPr>
              <a:t>“Амьд хүний гэрч болсноос үхсэн хүний дэр бол”</a:t>
            </a:r>
          </a:p>
          <a:p>
            <a:r>
              <a:rPr lang="mn-MN" dirty="0">
                <a:latin typeface="Segoe UI Light" panose="020B0502040204020203" pitchFamily="34" charset="0"/>
                <a:cs typeface="Segoe UI Light" panose="020B0502040204020203" pitchFamily="34" charset="0"/>
              </a:rPr>
              <a:t>“Адгийн зарга арав хоног”</a:t>
            </a:r>
          </a:p>
          <a:p>
            <a:r>
              <a:rPr lang="mn-MN" dirty="0">
                <a:latin typeface="Segoe UI Light" panose="020B0502040204020203" pitchFamily="34" charset="0"/>
                <a:cs typeface="Segoe UI Light" panose="020B0502040204020203" pitchFamily="34" charset="0"/>
              </a:rPr>
              <a:t>“Төрийн төлөө огтоно боож үхнэ”</a:t>
            </a:r>
          </a:p>
          <a:p>
            <a:r>
              <a:rPr lang="mn-MN" dirty="0">
                <a:latin typeface="Segoe UI Light" panose="020B0502040204020203" pitchFamily="34" charset="0"/>
                <a:cs typeface="Segoe UI Light" panose="020B0502040204020203" pitchFamily="34" charset="0"/>
              </a:rPr>
              <a:t>“Хар хүний өмнөөс шар хүн”</a:t>
            </a:r>
          </a:p>
          <a:p>
            <a:r>
              <a:rPr lang="ru-RU" dirty="0">
                <a:latin typeface="Segoe UI Light" panose="020B0502040204020203" pitchFamily="34" charset="0"/>
                <a:cs typeface="Segoe UI Light" panose="020B0502040204020203" pitchFamily="34" charset="0"/>
              </a:rPr>
              <a:t>“Ноёнтой заргалдвал толгойгүй, нохойтой арсалдвал хормойгүй”</a:t>
            </a:r>
            <a:endParaRPr lang="mn-MN" dirty="0">
              <a:latin typeface="Segoe UI Light" panose="020B0502040204020203" pitchFamily="34" charset="0"/>
              <a:cs typeface="Segoe UI Light" panose="020B0502040204020203" pitchFamily="34" charset="0"/>
            </a:endParaRPr>
          </a:p>
          <a:p>
            <a:r>
              <a:rPr lang="mn-MN" dirty="0">
                <a:latin typeface="Segoe UI Light" panose="020B0502040204020203" pitchFamily="34" charset="0"/>
                <a:cs typeface="Segoe UI Light" panose="020B0502040204020203" pitchFamily="34" charset="0"/>
              </a:rPr>
              <a:t>“Гүндүүгүй сайхан монгол эр хүн”, “Ичимхий даруу монгол бүсгүй”</a:t>
            </a:r>
            <a:endParaRPr lang="en-US" dirty="0">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 xmlns:a16="http://schemas.microsoft.com/office/drawing/2014/main" id="{1DD54C79-99E8-4FF9-811F-91ECCBB79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463" y="731367"/>
            <a:ext cx="3791219" cy="2901395"/>
          </a:xfrm>
          <a:prstGeom prst="rect">
            <a:avLst/>
          </a:prstGeom>
        </p:spPr>
      </p:pic>
    </p:spTree>
    <p:extLst>
      <p:ext uri="{BB962C8B-B14F-4D97-AF65-F5344CB8AC3E}">
        <p14:creationId xmlns:p14="http://schemas.microsoft.com/office/powerpoint/2010/main" val="309445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958" y="1064526"/>
            <a:ext cx="6157007" cy="1323439"/>
          </a:xfrm>
          <a:prstGeom prst="rect">
            <a:avLst/>
          </a:prstGeom>
          <a:noFill/>
        </p:spPr>
        <p:txBody>
          <a:bodyPr wrap="none" rtlCol="0">
            <a:spAutoFit/>
          </a:bodyPr>
          <a:lstStyle/>
          <a:p>
            <a:r>
              <a:rPr lang="mn-MN" sz="4000" b="1" dirty="0" smtClean="0">
                <a:solidFill>
                  <a:schemeClr val="accent2">
                    <a:lumMod val="75000"/>
                  </a:schemeClr>
                </a:solidFill>
                <a:latin typeface="Arial" panose="020B0604020202020204" pitchFamily="34" charset="0"/>
                <a:cs typeface="Arial" panose="020B0604020202020204" pitchFamily="34" charset="0"/>
              </a:rPr>
              <a:t>МЭДЭЭЛЛИЙГ ХЭРХЭН </a:t>
            </a:r>
          </a:p>
          <a:p>
            <a:pPr algn="ctr"/>
            <a:r>
              <a:rPr lang="mn-MN" sz="4000" b="1" dirty="0" smtClean="0">
                <a:solidFill>
                  <a:schemeClr val="accent2">
                    <a:lumMod val="75000"/>
                  </a:schemeClr>
                </a:solidFill>
                <a:latin typeface="Arial" panose="020B0604020202020204" pitchFamily="34" charset="0"/>
                <a:cs typeface="Arial" panose="020B0604020202020204" pitchFamily="34" charset="0"/>
              </a:rPr>
              <a:t>АШИГЛАХ ВЭ?</a:t>
            </a:r>
            <a:endParaRPr lang="en-US" sz="4000" b="1" dirty="0">
              <a:solidFill>
                <a:schemeClr val="accent2">
                  <a:lumMod val="75000"/>
                </a:schemeClr>
              </a:solidFill>
            </a:endParaRPr>
          </a:p>
        </p:txBody>
      </p:sp>
      <p:graphicFrame>
        <p:nvGraphicFramePr>
          <p:cNvPr id="5" name="Diagram 4"/>
          <p:cNvGraphicFramePr/>
          <p:nvPr>
            <p:extLst>
              <p:ext uri="{D42A27DB-BD31-4B8C-83A1-F6EECF244321}">
                <p14:modId xmlns:p14="http://schemas.microsoft.com/office/powerpoint/2010/main" val="1547115892"/>
              </p:ext>
            </p:extLst>
          </p:nvPr>
        </p:nvGraphicFramePr>
        <p:xfrm>
          <a:off x="109182" y="1026741"/>
          <a:ext cx="11627893" cy="5831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542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3518" y="218365"/>
            <a:ext cx="7451676" cy="1384995"/>
          </a:xfrm>
          <a:prstGeom prst="rect">
            <a:avLst/>
          </a:prstGeom>
          <a:noFill/>
        </p:spPr>
        <p:txBody>
          <a:bodyPr wrap="square" rtlCol="0">
            <a:spAutoFit/>
          </a:bodyPr>
          <a:lstStyle/>
          <a:p>
            <a:pPr algn="ctr"/>
            <a:r>
              <a:rPr lang="mn-MN" sz="2800" b="1" dirty="0" smtClean="0">
                <a:solidFill>
                  <a:schemeClr val="accent2">
                    <a:lumMod val="75000"/>
                  </a:schemeClr>
                </a:solidFill>
                <a:latin typeface="Arial" panose="020B0604020202020204" pitchFamily="34" charset="0"/>
                <a:cs typeface="Arial" panose="020B0604020202020204" pitchFamily="34" charset="0"/>
              </a:rPr>
              <a:t>ИРГЭД ТӨРИЙН БАЙГУУЛЛАГАТАЙ ХОЛБООТОЙ МЭДЭЭЛЛИЙГ ХЭРХЭН АВЧ БОЛОХ ВЭ</a:t>
            </a:r>
            <a:r>
              <a:rPr lang="en-US" sz="2800" b="1" dirty="0" smtClean="0">
                <a:solidFill>
                  <a:schemeClr val="accent2">
                    <a:lumMod val="75000"/>
                  </a:schemeClr>
                </a:solidFill>
                <a:latin typeface="Arial" panose="020B0604020202020204" pitchFamily="34" charset="0"/>
                <a:cs typeface="Arial" panose="020B0604020202020204" pitchFamily="34" charset="0"/>
              </a:rPr>
              <a:t>?</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032654155"/>
              </p:ext>
            </p:extLst>
          </p:nvPr>
        </p:nvGraphicFramePr>
        <p:xfrm>
          <a:off x="450376" y="1637058"/>
          <a:ext cx="11423175" cy="4804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643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830" y="1983167"/>
            <a:ext cx="5457529" cy="4199269"/>
          </a:xfrm>
        </p:spPr>
        <p:txBody>
          <a:bodyPr>
            <a:noAutofit/>
          </a:bodyPr>
          <a:lstStyle/>
          <a:p>
            <a:pPr marL="0" indent="0" algn="ctr">
              <a:buNone/>
            </a:pPr>
            <a:r>
              <a:rPr lang="mn-MN" sz="3200" b="1" dirty="0" smtClean="0">
                <a:latin typeface="Arial" panose="020B0604020202020204" pitchFamily="34" charset="0"/>
                <a:cs typeface="Arial" panose="020B0604020202020204" pitchFamily="34" charset="0"/>
              </a:rPr>
              <a:t>Мэдээллийг авах </a:t>
            </a:r>
            <a:r>
              <a:rPr lang="mn-MN" sz="3200" b="1" dirty="0">
                <a:latin typeface="Arial" panose="020B0604020202020204" pitchFamily="34" charset="0"/>
                <a:cs typeface="Arial" panose="020B0604020202020204" pitchFamily="34" charset="0"/>
              </a:rPr>
              <a:t>хүсэлт гаргасан иргэн, хуулийн этгээдэд </a:t>
            </a:r>
            <a:r>
              <a:rPr lang="mn-MN" sz="4000" b="1"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mn-MN" sz="4000" b="1" dirty="0" smtClean="0">
                <a:solidFill>
                  <a:srgbClr val="00B0F0"/>
                </a:solidFill>
                <a:latin typeface="Arial" panose="020B0604020202020204" pitchFamily="34" charset="0"/>
                <a:cs typeface="Arial" panose="020B0604020202020204" pitchFamily="34" charset="0"/>
              </a:rPr>
              <a:t> </a:t>
            </a:r>
            <a:r>
              <a:rPr lang="mn-MN" sz="3200" b="1" dirty="0" smtClean="0">
                <a:latin typeface="Arial" panose="020B0604020202020204" pitchFamily="34" charset="0"/>
                <a:cs typeface="Arial" panose="020B0604020202020204" pitchFamily="34" charset="0"/>
              </a:rPr>
              <a:t>өдрийн </a:t>
            </a:r>
            <a:r>
              <a:rPr lang="mn-MN" sz="3200" b="1" dirty="0">
                <a:latin typeface="Arial" panose="020B0604020202020204" pitchFamily="34" charset="0"/>
                <a:cs typeface="Arial" panose="020B0604020202020204" pitchFamily="34" charset="0"/>
              </a:rPr>
              <a:t>дотор өгөх бөгөөд хүсэлтийг иргэд хамтран гаргасан бол тэдгээрийн төлөөлөл болох нэг иргэнд мэдээллийг </a:t>
            </a:r>
            <a:r>
              <a:rPr lang="mn-MN" sz="3200" b="1" dirty="0" smtClean="0">
                <a:latin typeface="Arial" panose="020B0604020202020204" pitchFamily="34" charset="0"/>
                <a:cs typeface="Arial" panose="020B0604020202020204" pitchFamily="34" charset="0"/>
              </a:rPr>
              <a:t>өгнө.</a:t>
            </a:r>
            <a:r>
              <a:rPr lang="mn-MN"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599" y="2228827"/>
            <a:ext cx="4072023" cy="3608514"/>
          </a:xfrm>
          <a:prstGeom prst="rect">
            <a:avLst/>
          </a:prstGeom>
        </p:spPr>
      </p:pic>
      <p:sp>
        <p:nvSpPr>
          <p:cNvPr id="6" name="Rectangle 5"/>
          <p:cNvSpPr/>
          <p:nvPr/>
        </p:nvSpPr>
        <p:spPr>
          <a:xfrm>
            <a:off x="0" y="502425"/>
            <a:ext cx="7067032" cy="10538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2800" b="1" dirty="0" smtClean="0">
                <a:solidFill>
                  <a:schemeClr val="bg1"/>
                </a:solidFill>
                <a:latin typeface="Arial" pitchFamily="34" charset="0"/>
                <a:cs typeface="Arial" pitchFamily="34" charset="0"/>
              </a:rPr>
              <a:t>ЯМАР ХУГАЦААНД МЭДЭЭЛЛИЙГ ИРГЭНД ГАРГАЖ ӨГӨХ ЁСТОЙ ВЭ ? </a:t>
            </a:r>
            <a:endParaRPr lang="mn-MN" sz="2800" b="1" dirty="0">
              <a:solidFill>
                <a:schemeClr val="bg1"/>
              </a:solidFill>
              <a:latin typeface="Arial" pitchFamily="34" charset="0"/>
              <a:cs typeface="Arial" pitchFamily="34" charset="0"/>
            </a:endParaRPr>
          </a:p>
        </p:txBody>
      </p:sp>
      <p:sp>
        <p:nvSpPr>
          <p:cNvPr id="7" name="Flowchart: Data 6"/>
          <p:cNvSpPr/>
          <p:nvPr/>
        </p:nvSpPr>
        <p:spPr>
          <a:xfrm>
            <a:off x="6679314" y="502425"/>
            <a:ext cx="1081057" cy="105383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96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719392603"/>
              </p:ext>
            </p:extLst>
          </p:nvPr>
        </p:nvGraphicFramePr>
        <p:xfrm>
          <a:off x="141025" y="1556257"/>
          <a:ext cx="9630772" cy="490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502425"/>
            <a:ext cx="7067032" cy="10538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2800" b="1" dirty="0">
                <a:solidFill>
                  <a:schemeClr val="bg1"/>
                </a:solidFill>
                <a:latin typeface="Arial" pitchFamily="34" charset="0"/>
                <a:cs typeface="Arial" pitchFamily="34" charset="0"/>
              </a:rPr>
              <a:t>МЭДЭЭЛЭЛ АВЧ, АШИГЛАХ НЬ ЯМАР АЧ ХОЛБОГДОЛТОЙ ВЭ?</a:t>
            </a:r>
          </a:p>
        </p:txBody>
      </p:sp>
      <p:sp>
        <p:nvSpPr>
          <p:cNvPr id="7" name="Flowchart: Data 6"/>
          <p:cNvSpPr/>
          <p:nvPr/>
        </p:nvSpPr>
        <p:spPr>
          <a:xfrm>
            <a:off x="6679314" y="502425"/>
            <a:ext cx="1081057" cy="105383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865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657" y="341194"/>
            <a:ext cx="8143164" cy="2308324"/>
          </a:xfrm>
          <a:prstGeom prst="rect">
            <a:avLst/>
          </a:prstGeom>
        </p:spPr>
        <p:txBody>
          <a:bodyPr wrap="square">
            <a:spAutoFit/>
          </a:bodyPr>
          <a:lstStyle/>
          <a:p>
            <a:pPr algn="ctr"/>
            <a:r>
              <a:rPr lang="mn-MN" sz="3600" b="1" dirty="0" smtClean="0">
                <a:solidFill>
                  <a:schemeClr val="accent2">
                    <a:lumMod val="75000"/>
                  </a:schemeClr>
                </a:solidFill>
                <a:latin typeface="Arial" panose="020B0604020202020204" pitchFamily="34" charset="0"/>
                <a:cs typeface="Arial" panose="020B0604020202020204" pitchFamily="34" charset="0"/>
              </a:rPr>
              <a:t>ТӨРИЙН БАЙГУУЛЛАГА ИЛ ТОД БАЙДЛАА ХАНГАХ ЧИГЛЭЛЭЭР ЯМАР АРГА ХЭМЖЭЭ АВАХ ҮҮРЭГТЭЙ ВЭ?</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pic>
        <p:nvPicPr>
          <p:cNvPr id="5122" name="Picture 2" descr="http://www.mta.mn/uploads/news/a25280497b5d8e528266b68de7b391ad5c80a9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737" y="3111712"/>
            <a:ext cx="5773003" cy="328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21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huurhai.mn/wp-content/uploads/2013/01/bf27b24c767758ac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57" y="974991"/>
            <a:ext cx="3877272" cy="2371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6434" y="348271"/>
            <a:ext cx="3712491" cy="400110"/>
          </a:xfrm>
          <a:prstGeom prst="rect">
            <a:avLst/>
          </a:prstGeom>
        </p:spPr>
        <p:txBody>
          <a:bodyPr wrap="none">
            <a:spAutoFit/>
          </a:bodyPr>
          <a:lstStyle/>
          <a:p>
            <a:pPr lvl="0"/>
            <a:r>
              <a:rPr lang="mn-MN" sz="2000" b="1" dirty="0">
                <a:solidFill>
                  <a:schemeClr val="accent2">
                    <a:lumMod val="75000"/>
                  </a:schemeClr>
                </a:solidFill>
                <a:latin typeface="Arial" panose="020B0604020202020204" pitchFamily="34" charset="0"/>
                <a:cs typeface="Arial" panose="020B0604020202020204" pitchFamily="34" charset="0"/>
              </a:rPr>
              <a:t>Цахим хуудаст байршуулах</a:t>
            </a:r>
            <a:endParaRPr lang="en-US" sz="2000" b="1" dirty="0">
              <a:solidFill>
                <a:schemeClr val="accent2">
                  <a:lumMod val="75000"/>
                </a:schemeClr>
              </a:solidFill>
              <a:latin typeface="Arial" panose="020B0604020202020204" pitchFamily="34" charset="0"/>
              <a:cs typeface="Arial" panose="020B0604020202020204" pitchFamily="34" charset="0"/>
            </a:endParaRPr>
          </a:p>
        </p:txBody>
      </p:sp>
      <p:pic>
        <p:nvPicPr>
          <p:cNvPr id="6150" name="Picture 6" descr="http://judcouncil.mn/oldjudcouncil/images/darhanselenge%20%28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838" y="936331"/>
            <a:ext cx="4526367" cy="23717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8025" y="402060"/>
            <a:ext cx="4526367" cy="400110"/>
          </a:xfrm>
          <a:prstGeom prst="rect">
            <a:avLst/>
          </a:prstGeom>
        </p:spPr>
        <p:txBody>
          <a:bodyPr wrap="none">
            <a:spAutoFit/>
          </a:bodyPr>
          <a:lstStyle/>
          <a:p>
            <a:pPr lvl="0"/>
            <a:r>
              <a:rPr lang="mn-MN" sz="2000" b="1" dirty="0">
                <a:solidFill>
                  <a:schemeClr val="accent2">
                    <a:lumMod val="75000"/>
                  </a:schemeClr>
                </a:solidFill>
                <a:latin typeface="Arial" panose="020B0604020202020204" pitchFamily="34" charset="0"/>
                <a:cs typeface="Arial" panose="020B0604020202020204" pitchFamily="34" charset="0"/>
              </a:rPr>
              <a:t>Мэдээллийн самбарт байршуулах</a:t>
            </a:r>
            <a:endParaRPr lang="en-US" sz="2000" b="1"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52154" y="3433661"/>
            <a:ext cx="4752519" cy="400110"/>
          </a:xfrm>
          <a:prstGeom prst="rect">
            <a:avLst/>
          </a:prstGeom>
        </p:spPr>
        <p:txBody>
          <a:bodyPr wrap="none">
            <a:spAutoFit/>
          </a:bodyPr>
          <a:lstStyle/>
          <a:p>
            <a:pPr lvl="0"/>
            <a:r>
              <a:rPr lang="mn-MN" sz="2000" b="1" dirty="0">
                <a:solidFill>
                  <a:schemeClr val="accent2">
                    <a:lumMod val="75000"/>
                  </a:schemeClr>
                </a:solidFill>
                <a:latin typeface="Arial" panose="020B0604020202020204" pitchFamily="34" charset="0"/>
                <a:cs typeface="Arial" panose="020B0604020202020204" pitchFamily="34" charset="0"/>
              </a:rPr>
              <a:t>Иргэдийг хүлээн авч мэдээлэл өгөх</a:t>
            </a:r>
            <a:endParaRPr lang="en-US" sz="2000" b="1" dirty="0">
              <a:solidFill>
                <a:schemeClr val="accent2">
                  <a:lumMod val="75000"/>
                </a:schemeClr>
              </a:solidFill>
              <a:latin typeface="Arial" panose="020B0604020202020204" pitchFamily="34" charset="0"/>
              <a:cs typeface="Arial" panose="020B0604020202020204" pitchFamily="34" charset="0"/>
            </a:endParaRPr>
          </a:p>
        </p:txBody>
      </p:sp>
      <p:pic>
        <p:nvPicPr>
          <p:cNvPr id="6152" name="Picture 8" descr="http://resource.unen.mn/unen/photo/2013/8/7ac38ef863981952/5792f3e19be495ef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57" y="4007659"/>
            <a:ext cx="3873120" cy="24905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47905" y="3436636"/>
            <a:ext cx="2532232" cy="400110"/>
          </a:xfrm>
          <a:prstGeom prst="rect">
            <a:avLst/>
          </a:prstGeom>
        </p:spPr>
        <p:txBody>
          <a:bodyPr wrap="none">
            <a:spAutoFit/>
          </a:bodyPr>
          <a:lstStyle/>
          <a:p>
            <a:pPr lvl="0"/>
            <a:r>
              <a:rPr lang="mn-MN" sz="2000" b="1" dirty="0">
                <a:solidFill>
                  <a:schemeClr val="accent2">
                    <a:lumMod val="75000"/>
                  </a:schemeClr>
                </a:solidFill>
                <a:latin typeface="Arial" panose="020B0604020202020204" pitchFamily="34" charset="0"/>
                <a:cs typeface="Arial" panose="020B0604020202020204" pitchFamily="34" charset="0"/>
              </a:rPr>
              <a:t>Бусад арга хэлбэр</a:t>
            </a:r>
            <a:endParaRPr lang="en-US" sz="2000" b="1" dirty="0">
              <a:solidFill>
                <a:schemeClr val="accent2">
                  <a:lumMod val="75000"/>
                </a:schemeClr>
              </a:solidFill>
              <a:latin typeface="Arial" panose="020B0604020202020204" pitchFamily="34" charset="0"/>
              <a:cs typeface="Arial" panose="020B0604020202020204" pitchFamily="34" charset="0"/>
            </a:endParaRPr>
          </a:p>
        </p:txBody>
      </p:sp>
      <p:pic>
        <p:nvPicPr>
          <p:cNvPr id="6154" name="Picture 10" descr="http://a5.mzstatic.com/us/r30/Purple7/v4/ab/38/a2/ab38a28e-e6ce-f6f3-327c-6e636c562e47/icon320x32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0838" y="4261116"/>
            <a:ext cx="2016854" cy="201685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lh3.ggpht.com/lSLM0xhCA1RZOwaQcjhlwmsvaIQYaP3c5qbDKCgLALhydrgExnaSKZdGa8S3YtRuVA=w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382" y="4136976"/>
            <a:ext cx="2263823" cy="226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72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080" y="418136"/>
            <a:ext cx="8980227" cy="6370975"/>
          </a:xfrm>
          <a:prstGeom prst="rect">
            <a:avLst/>
          </a:prstGeom>
        </p:spPr>
        <p:txBody>
          <a:bodyPr wrap="square">
            <a:spAutoFit/>
          </a:bodyPr>
          <a:lstStyle/>
          <a:p>
            <a:pPr algn="ctr">
              <a:lnSpc>
                <a:spcPct val="80000"/>
              </a:lnSpc>
              <a:defRPr/>
            </a:pPr>
            <a:r>
              <a:rPr lang="mn-MN" sz="3600" b="1" dirty="0" smtClean="0">
                <a:solidFill>
                  <a:schemeClr val="accent2">
                    <a:lumMod val="75000"/>
                  </a:schemeClr>
                </a:solidFill>
                <a:latin typeface="Arial Mon" pitchFamily="34" charset="0"/>
              </a:rPr>
              <a:t>ТӨРИЙН БАЙГУУЛЛАГЫН МЭДЭЭЛЭЛ ХҮРТЭЭМЖТЭЙ БАЙХ ТАЛААР...</a:t>
            </a:r>
          </a:p>
          <a:p>
            <a:pPr algn="ctr">
              <a:lnSpc>
                <a:spcPct val="80000"/>
              </a:lnSpc>
              <a:defRPr/>
            </a:pPr>
            <a:endParaRPr lang="en-US" dirty="0" smtClean="0">
              <a:effectLst>
                <a:outerShdw blurRad="38100" dist="38100" dir="2700000" algn="tl">
                  <a:srgbClr val="C0C0C0"/>
                </a:outerShdw>
              </a:effectLst>
              <a:latin typeface="Arial Mon" pitchFamily="34" charset="0"/>
            </a:endParaRPr>
          </a:p>
          <a:p>
            <a:pPr algn="just">
              <a:defRPr/>
            </a:pPr>
            <a:r>
              <a:rPr lang="mn-MN" sz="2000" b="1" dirty="0" smtClean="0">
                <a:ln w="0"/>
                <a:solidFill>
                  <a:schemeClr val="accent6">
                    <a:lumMod val="50000"/>
                  </a:schemeClr>
                </a:solidFill>
                <a:latin typeface="Arial Mon" pitchFamily="34" charset="0"/>
              </a:rPr>
              <a:t>Тºрийн </a:t>
            </a:r>
            <a:r>
              <a:rPr lang="mn-MN" sz="2000" b="1" dirty="0">
                <a:ln w="0"/>
                <a:solidFill>
                  <a:schemeClr val="accent6">
                    <a:lumMod val="50000"/>
                  </a:schemeClr>
                </a:solidFill>
                <a:latin typeface="Arial Mon" pitchFamily="34" charset="0"/>
              </a:rPr>
              <a:t>¿йлчилгээг иргэдэд х¿ргэх чиг ¿¿рэг б¿хий байгууллага ººрийн ¿йл ажиллагаандаа мºрдºж байгаа д¿рэм, журмаа ¿йлчл¿¿лэгчдэд харагдахаар газарт байрлуулах</a:t>
            </a:r>
            <a:r>
              <a:rPr lang="mn-MN" sz="2000" b="1" dirty="0" smtClean="0">
                <a:ln w="0"/>
                <a:solidFill>
                  <a:schemeClr val="accent6">
                    <a:lumMod val="50000"/>
                  </a:schemeClr>
                </a:solidFill>
                <a:latin typeface="Arial Mon" pitchFamily="34" charset="0"/>
              </a:rPr>
              <a:t>;</a:t>
            </a:r>
          </a:p>
          <a:p>
            <a:pPr algn="just">
              <a:defRPr/>
            </a:pPr>
            <a:endParaRPr lang="mn-MN" sz="2000" b="1" dirty="0">
              <a:ln w="0"/>
              <a:solidFill>
                <a:schemeClr val="accent6">
                  <a:lumMod val="50000"/>
                </a:schemeClr>
              </a:solidFill>
              <a:latin typeface="Arial Mon" pitchFamily="34" charset="0"/>
            </a:endParaRPr>
          </a:p>
          <a:p>
            <a:pPr algn="just">
              <a:defRPr/>
            </a:pPr>
            <a:r>
              <a:rPr lang="mn-MN" sz="2000" b="1" dirty="0">
                <a:ln w="0"/>
                <a:solidFill>
                  <a:schemeClr val="accent6">
                    <a:lumMod val="50000"/>
                  </a:schemeClr>
                </a:solidFill>
                <a:latin typeface="Arial Mon" pitchFamily="34" charset="0"/>
              </a:rPr>
              <a:t>Иргэд, хуулийн этгээдэд тºрººс ¿з¿¿лэх ¿йлчилгээг х¿ргэдэг тºрийн албан тушаалтны чиг ¿¿рэг, эрх хэмжээ, ямар ¿йлчилгээг ямар хугацаанд ¿з¿¿лэх, б¿рд¿¿лэх шаардлагатай материал зэргийг агуулсан танилцуулгыг ¿йлчл¿¿лэгчдэд тараах, эсх¿л тэдэнд харагдахаар газарт бичиж тавих</a:t>
            </a:r>
            <a:r>
              <a:rPr lang="mn-MN" sz="2000" b="1" dirty="0" smtClean="0">
                <a:ln w="0"/>
                <a:solidFill>
                  <a:schemeClr val="accent6">
                    <a:lumMod val="50000"/>
                  </a:schemeClr>
                </a:solidFill>
                <a:latin typeface="Arial Mon" pitchFamily="34" charset="0"/>
              </a:rPr>
              <a:t>;</a:t>
            </a:r>
          </a:p>
          <a:p>
            <a:pPr algn="just">
              <a:defRPr/>
            </a:pPr>
            <a:endParaRPr lang="mn-MN" sz="2000" b="1" dirty="0">
              <a:ln w="0"/>
              <a:solidFill>
                <a:schemeClr val="accent6">
                  <a:lumMod val="50000"/>
                </a:schemeClr>
              </a:solidFill>
              <a:latin typeface="Arial Mon" pitchFamily="34" charset="0"/>
            </a:endParaRPr>
          </a:p>
          <a:p>
            <a:pPr algn="just">
              <a:defRPr/>
            </a:pPr>
            <a:r>
              <a:rPr lang="mn-MN" sz="2000" b="1" dirty="0">
                <a:ln w="0"/>
                <a:solidFill>
                  <a:schemeClr val="accent6">
                    <a:lumMod val="50000"/>
                  </a:schemeClr>
                </a:solidFill>
                <a:latin typeface="Arial Mon" pitchFamily="34" charset="0"/>
              </a:rPr>
              <a:t>Иргэдийг х¿лээн авч уулзах, цагийн хуваарь, уулзах ажилтны овог нэр, харилцах утсыг тодорхой бичиж, байгууллагын ¿йл ажиллагааны мэдээллийн самбарт болон вэб сайтад байрлуулах</a:t>
            </a:r>
            <a:r>
              <a:rPr lang="mn-MN" sz="2000" b="1" dirty="0" smtClean="0">
                <a:ln w="0"/>
                <a:solidFill>
                  <a:schemeClr val="accent6">
                    <a:lumMod val="50000"/>
                  </a:schemeClr>
                </a:solidFill>
                <a:latin typeface="Arial Mon" pitchFamily="34" charset="0"/>
              </a:rPr>
              <a:t>;</a:t>
            </a:r>
          </a:p>
          <a:p>
            <a:pPr algn="just">
              <a:defRPr/>
            </a:pPr>
            <a:endParaRPr lang="mn-MN" sz="2000" b="1" dirty="0">
              <a:ln w="0"/>
              <a:solidFill>
                <a:schemeClr val="accent6">
                  <a:lumMod val="50000"/>
                </a:schemeClr>
              </a:solidFill>
              <a:latin typeface="Arial Mon" pitchFamily="34" charset="0"/>
            </a:endParaRPr>
          </a:p>
          <a:p>
            <a:pPr algn="just">
              <a:defRPr/>
            </a:pPr>
            <a:r>
              <a:rPr lang="mn-MN" sz="2000" b="1" dirty="0">
                <a:ln w="0"/>
                <a:solidFill>
                  <a:schemeClr val="accent6">
                    <a:lumMod val="50000"/>
                  </a:schemeClr>
                </a:solidFill>
                <a:latin typeface="Arial Mon" pitchFamily="34" charset="0"/>
              </a:rPr>
              <a:t>Мэдээллийг вэб сайтаар т¿гээхийн зэрэгцээ хэвлэмэл материал, тодорхой зºвлºгºº б¿хий гарын авлага, зурагт хуудас гарган тараах;</a:t>
            </a:r>
          </a:p>
          <a:p>
            <a:pPr>
              <a:lnSpc>
                <a:spcPct val="80000"/>
              </a:lnSpc>
              <a:defRPr/>
            </a:pPr>
            <a:r>
              <a:rPr lang="mn-MN" sz="2000" b="1" dirty="0">
                <a:solidFill>
                  <a:schemeClr val="tx2">
                    <a:lumMod val="60000"/>
                    <a:lumOff val="40000"/>
                  </a:schemeClr>
                </a:solidFill>
                <a:effectLst>
                  <a:outerShdw blurRad="38100" dist="38100" dir="2700000" algn="tl">
                    <a:srgbClr val="C0C0C0"/>
                  </a:outerShdw>
                </a:effectLst>
                <a:latin typeface="Arial Mon" pitchFamily="34" charset="0"/>
              </a:rPr>
              <a:t>	</a:t>
            </a:r>
            <a:endParaRPr lang="en-US" sz="2000" b="1" dirty="0">
              <a:solidFill>
                <a:schemeClr val="tx2">
                  <a:lumMod val="60000"/>
                  <a:lumOff val="40000"/>
                </a:schemeClr>
              </a:solidFill>
              <a:effectLst>
                <a:outerShdw blurRad="38100" dist="38100" dir="2700000" algn="tl">
                  <a:srgbClr val="C0C0C0"/>
                </a:outerShdw>
              </a:effectLst>
              <a:latin typeface="Arial Mon" pitchFamily="34" charset="0"/>
            </a:endParaRPr>
          </a:p>
        </p:txBody>
      </p:sp>
    </p:spTree>
    <p:extLst>
      <p:ext uri="{BB962C8B-B14F-4D97-AF65-F5344CB8AC3E}">
        <p14:creationId xmlns:p14="http://schemas.microsoft.com/office/powerpoint/2010/main" val="2155083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8802" y="3937379"/>
            <a:ext cx="8270543" cy="2920621"/>
          </a:xfrm>
        </p:spPr>
        <p:txBody>
          <a:bodyPr>
            <a:normAutofit fontScale="90000"/>
          </a:bodyPr>
          <a:lstStyle/>
          <a:p>
            <a:pPr algn="ctr"/>
            <a:r>
              <a:rPr lang="en-US" b="1" dirty="0" smtClean="0">
                <a:solidFill>
                  <a:schemeClr val="accent2">
                    <a:lumMod val="50000"/>
                  </a:schemeClr>
                </a:solidFill>
                <a:latin typeface="Arial" panose="020B0604020202020204" pitchFamily="34" charset="0"/>
                <a:cs typeface="Arial" panose="020B0604020202020204" pitchFamily="34" charset="0"/>
              </a:rPr>
              <a:t/>
            </a:r>
            <a:br>
              <a:rPr lang="en-US" b="1" dirty="0" smtClean="0">
                <a:solidFill>
                  <a:schemeClr val="accent2">
                    <a:lumMod val="50000"/>
                  </a:schemeClr>
                </a:solidFill>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
            </a:r>
            <a:br>
              <a:rPr lang="en-US" b="1" dirty="0">
                <a:solidFill>
                  <a:schemeClr val="accent2">
                    <a:lumMod val="50000"/>
                  </a:schemeClr>
                </a:solidFill>
                <a:latin typeface="Arial" panose="020B0604020202020204" pitchFamily="34" charset="0"/>
                <a:cs typeface="Arial" panose="020B0604020202020204" pitchFamily="34" charset="0"/>
              </a:rPr>
            </a:br>
            <a:r>
              <a:rPr lang="en-US" b="1" dirty="0" smtClean="0">
                <a:solidFill>
                  <a:schemeClr val="accent2">
                    <a:lumMod val="50000"/>
                  </a:schemeClr>
                </a:solidFill>
                <a:latin typeface="Arial" panose="020B0604020202020204" pitchFamily="34" charset="0"/>
                <a:cs typeface="Arial" panose="020B0604020202020204" pitchFamily="34" charset="0"/>
              </a:rPr>
              <a:t/>
            </a:r>
            <a:br>
              <a:rPr lang="en-US" b="1" dirty="0" smtClean="0">
                <a:solidFill>
                  <a:schemeClr val="accent2">
                    <a:lumMod val="50000"/>
                  </a:schemeClr>
                </a:solidFill>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
            </a:r>
            <a:br>
              <a:rPr lang="en-US" b="1" dirty="0">
                <a:solidFill>
                  <a:schemeClr val="accent2">
                    <a:lumMod val="50000"/>
                  </a:schemeClr>
                </a:solidFill>
                <a:latin typeface="Arial" panose="020B0604020202020204" pitchFamily="34" charset="0"/>
                <a:cs typeface="Arial" panose="020B0604020202020204" pitchFamily="34" charset="0"/>
              </a:rPr>
            </a:br>
            <a:r>
              <a:rPr lang="en-US" b="1" dirty="0" smtClean="0">
                <a:solidFill>
                  <a:schemeClr val="accent2">
                    <a:lumMod val="50000"/>
                  </a:schemeClr>
                </a:solidFill>
                <a:latin typeface="Arial" panose="020B0604020202020204" pitchFamily="34" charset="0"/>
                <a:cs typeface="Arial" panose="020B0604020202020204" pitchFamily="34" charset="0"/>
              </a:rPr>
              <a:t/>
            </a:r>
            <a:br>
              <a:rPr lang="en-US" b="1" dirty="0" smtClean="0">
                <a:solidFill>
                  <a:schemeClr val="accent2">
                    <a:lumMod val="50000"/>
                  </a:schemeClr>
                </a:solidFill>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
            </a:r>
            <a:br>
              <a:rPr lang="en-US" b="1" dirty="0">
                <a:solidFill>
                  <a:schemeClr val="accent2">
                    <a:lumMod val="50000"/>
                  </a:schemeClr>
                </a:solidFill>
                <a:latin typeface="Arial" panose="020B0604020202020204" pitchFamily="34" charset="0"/>
                <a:cs typeface="Arial" panose="020B0604020202020204" pitchFamily="34" charset="0"/>
              </a:rPr>
            </a:br>
            <a:r>
              <a:rPr lang="en-US" b="1" dirty="0" smtClean="0">
                <a:solidFill>
                  <a:schemeClr val="accent2">
                    <a:lumMod val="50000"/>
                  </a:schemeClr>
                </a:solidFill>
                <a:latin typeface="Arial" panose="020B0604020202020204" pitchFamily="34" charset="0"/>
                <a:cs typeface="Arial" panose="020B0604020202020204" pitchFamily="34" charset="0"/>
              </a:rPr>
              <a:t/>
            </a:r>
            <a:br>
              <a:rPr lang="en-US" b="1" dirty="0" smtClean="0">
                <a:solidFill>
                  <a:schemeClr val="accent2">
                    <a:lumMod val="50000"/>
                  </a:schemeClr>
                </a:solidFill>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
            </a:r>
            <a:br>
              <a:rPr lang="en-US" b="1" dirty="0">
                <a:solidFill>
                  <a:schemeClr val="accent2">
                    <a:lumMod val="50000"/>
                  </a:schemeClr>
                </a:solidFill>
                <a:latin typeface="Arial" panose="020B0604020202020204" pitchFamily="34" charset="0"/>
                <a:cs typeface="Arial" panose="020B0604020202020204" pitchFamily="34" charset="0"/>
              </a:rPr>
            </a:br>
            <a:r>
              <a:rPr lang="en-US" b="1" dirty="0" smtClean="0">
                <a:solidFill>
                  <a:schemeClr val="accent2">
                    <a:lumMod val="50000"/>
                  </a:schemeClr>
                </a:solidFill>
                <a:latin typeface="Arial" panose="020B0604020202020204" pitchFamily="34" charset="0"/>
                <a:cs typeface="Arial" panose="020B0604020202020204" pitchFamily="34" charset="0"/>
              </a:rPr>
              <a:t/>
            </a:r>
            <a:br>
              <a:rPr lang="en-US" b="1" dirty="0" smtClean="0">
                <a:solidFill>
                  <a:schemeClr val="accent2">
                    <a:lumMod val="50000"/>
                  </a:schemeClr>
                </a:solidFill>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
            </a:r>
            <a:br>
              <a:rPr lang="en-US" b="1" dirty="0">
                <a:solidFill>
                  <a:schemeClr val="accent2">
                    <a:lumMod val="50000"/>
                  </a:schemeClr>
                </a:solidFill>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
            </a:r>
            <a:br>
              <a:rPr lang="en-US" b="1" dirty="0">
                <a:solidFill>
                  <a:schemeClr val="accent2">
                    <a:lumMod val="50000"/>
                  </a:schemeClr>
                </a:solidFill>
                <a:latin typeface="Arial" panose="020B0604020202020204" pitchFamily="34" charset="0"/>
                <a:cs typeface="Arial" panose="020B0604020202020204" pitchFamily="34" charset="0"/>
              </a:rPr>
            </a:br>
            <a:r>
              <a:rPr lang="en-US" sz="6700" b="1" dirty="0" smtClean="0">
                <a:solidFill>
                  <a:schemeClr val="accent2">
                    <a:lumMod val="50000"/>
                  </a:schemeClr>
                </a:solidFill>
                <a:latin typeface="Arial" panose="020B0604020202020204" pitchFamily="34" charset="0"/>
                <a:cs typeface="Arial" panose="020B0604020202020204" pitchFamily="34" charset="0"/>
              </a:rPr>
              <a:t> </a:t>
            </a:r>
            <a:r>
              <a:rPr lang="mn-MN" sz="6700" b="1" dirty="0" smtClean="0">
                <a:solidFill>
                  <a:schemeClr val="accent2">
                    <a:lumMod val="50000"/>
                  </a:schemeClr>
                </a:solidFill>
                <a:latin typeface="Arial" panose="020B0604020202020204" pitchFamily="34" charset="0"/>
                <a:cs typeface="Arial" panose="020B0604020202020204" pitchFamily="34" charset="0"/>
              </a:rPr>
              <a:t/>
            </a:r>
            <a:br>
              <a:rPr lang="mn-MN" sz="6700" b="1" dirty="0" smtClean="0">
                <a:solidFill>
                  <a:schemeClr val="accent2">
                    <a:lumMod val="50000"/>
                  </a:schemeClr>
                </a:solidFill>
                <a:latin typeface="Arial" panose="020B0604020202020204" pitchFamily="34" charset="0"/>
                <a:cs typeface="Arial" panose="020B0604020202020204" pitchFamily="34" charset="0"/>
              </a:rPr>
            </a:br>
            <a:r>
              <a:rPr lang="mn-MN" sz="6700" b="1" dirty="0">
                <a:solidFill>
                  <a:schemeClr val="accent2">
                    <a:lumMod val="50000"/>
                  </a:schemeClr>
                </a:solidFill>
                <a:latin typeface="Arial" panose="020B0604020202020204" pitchFamily="34" charset="0"/>
                <a:cs typeface="Arial" panose="020B0604020202020204" pitchFamily="34" charset="0"/>
              </a:rPr>
              <a:t/>
            </a:r>
            <a:br>
              <a:rPr lang="mn-MN" sz="6700" b="1" dirty="0">
                <a:solidFill>
                  <a:schemeClr val="accent2">
                    <a:lumMod val="50000"/>
                  </a:schemeClr>
                </a:solidFill>
                <a:latin typeface="Arial" panose="020B0604020202020204" pitchFamily="34" charset="0"/>
                <a:cs typeface="Arial" panose="020B0604020202020204" pitchFamily="34" charset="0"/>
              </a:rPr>
            </a:br>
            <a:r>
              <a:rPr lang="mn-MN" sz="6700" b="1" dirty="0" smtClean="0">
                <a:solidFill>
                  <a:schemeClr val="accent2">
                    <a:lumMod val="50000"/>
                  </a:schemeClr>
                </a:solidFill>
                <a:latin typeface="Arial" panose="020B0604020202020204" pitchFamily="34" charset="0"/>
                <a:cs typeface="Arial" panose="020B0604020202020204" pitchFamily="34" charset="0"/>
              </a:rPr>
              <a:t/>
            </a:r>
            <a:br>
              <a:rPr lang="mn-MN" sz="6700" b="1" dirty="0" smtClean="0">
                <a:solidFill>
                  <a:schemeClr val="accent2">
                    <a:lumMod val="50000"/>
                  </a:schemeClr>
                </a:solidFill>
                <a:latin typeface="Arial" panose="020B0604020202020204" pitchFamily="34" charset="0"/>
                <a:cs typeface="Arial" panose="020B0604020202020204" pitchFamily="34" charset="0"/>
              </a:rPr>
            </a:br>
            <a:r>
              <a:rPr lang="mn-MN" sz="6700" b="1" dirty="0">
                <a:solidFill>
                  <a:schemeClr val="accent2">
                    <a:lumMod val="50000"/>
                  </a:schemeClr>
                </a:solidFill>
                <a:latin typeface="Arial" panose="020B0604020202020204" pitchFamily="34" charset="0"/>
                <a:cs typeface="Arial" panose="020B0604020202020204" pitchFamily="34" charset="0"/>
              </a:rPr>
              <a:t/>
            </a:r>
            <a:br>
              <a:rPr lang="mn-MN" sz="6700" b="1" dirty="0">
                <a:solidFill>
                  <a:schemeClr val="accent2">
                    <a:lumMod val="50000"/>
                  </a:schemeClr>
                </a:solidFill>
                <a:latin typeface="Arial" panose="020B0604020202020204" pitchFamily="34" charset="0"/>
                <a:cs typeface="Arial" panose="020B0604020202020204" pitchFamily="34" charset="0"/>
              </a:rPr>
            </a:br>
            <a:r>
              <a:rPr lang="mn-MN" sz="6700" b="1" dirty="0" smtClean="0">
                <a:solidFill>
                  <a:schemeClr val="accent2">
                    <a:lumMod val="50000"/>
                  </a:schemeClr>
                </a:solidFill>
                <a:latin typeface="Arial" panose="020B0604020202020204" pitchFamily="34" charset="0"/>
                <a:cs typeface="Arial" panose="020B0604020202020204" pitchFamily="34" charset="0"/>
              </a:rPr>
              <a:t/>
            </a:r>
            <a:br>
              <a:rPr lang="mn-MN" sz="6700" b="1" dirty="0" smtClean="0">
                <a:solidFill>
                  <a:schemeClr val="accent2">
                    <a:lumMod val="50000"/>
                  </a:schemeClr>
                </a:solidFill>
                <a:latin typeface="Arial" panose="020B0604020202020204" pitchFamily="34" charset="0"/>
                <a:cs typeface="Arial" panose="020B0604020202020204" pitchFamily="34" charset="0"/>
              </a:rPr>
            </a:br>
            <a:r>
              <a:rPr lang="mn-MN" sz="8000" b="1" dirty="0" smtClean="0">
                <a:solidFill>
                  <a:schemeClr val="accent2">
                    <a:lumMod val="50000"/>
                  </a:schemeClr>
                </a:solidFill>
                <a:latin typeface="Arial" panose="020B0604020202020204" pitchFamily="34" charset="0"/>
                <a:cs typeface="Arial" panose="020B0604020202020204" pitchFamily="34" charset="0"/>
              </a:rPr>
              <a:t>МЭДЭЭЛЛИЙН</a:t>
            </a:r>
            <a:br>
              <a:rPr lang="mn-MN" sz="8000" b="1" dirty="0" smtClean="0">
                <a:solidFill>
                  <a:schemeClr val="accent2">
                    <a:lumMod val="50000"/>
                  </a:schemeClr>
                </a:solidFill>
                <a:latin typeface="Arial" panose="020B0604020202020204" pitchFamily="34" charset="0"/>
                <a:cs typeface="Arial" panose="020B0604020202020204" pitchFamily="34" charset="0"/>
              </a:rPr>
            </a:br>
            <a:r>
              <a:rPr lang="mn-MN" sz="8000" b="1" dirty="0" smtClean="0">
                <a:solidFill>
                  <a:schemeClr val="accent2">
                    <a:lumMod val="50000"/>
                  </a:schemeClr>
                </a:solidFill>
                <a:latin typeface="Arial" panose="020B0604020202020204" pitchFamily="34" charset="0"/>
                <a:cs typeface="Arial" panose="020B0604020202020204" pitchFamily="34" charset="0"/>
              </a:rPr>
              <a:t>ИЛ ТОД БАЙДАЛ</a:t>
            </a:r>
            <a:r>
              <a:rPr lang="en-US" b="1" dirty="0">
                <a:solidFill>
                  <a:schemeClr val="accent2">
                    <a:lumMod val="50000"/>
                  </a:schemeClr>
                </a:solidFill>
                <a:latin typeface="Arial" panose="020B0604020202020204" pitchFamily="34" charset="0"/>
                <a:cs typeface="Arial" panose="020B0604020202020204" pitchFamily="34" charset="0"/>
              </a:rPr>
              <a:t/>
            </a:r>
            <a:br>
              <a:rPr lang="en-US" b="1" dirty="0">
                <a:solidFill>
                  <a:schemeClr val="accent2">
                    <a:lumMod val="50000"/>
                  </a:schemeClr>
                </a:solidFill>
                <a:latin typeface="Arial" panose="020B0604020202020204" pitchFamily="34" charset="0"/>
                <a:cs typeface="Arial" panose="020B0604020202020204" pitchFamily="34" charset="0"/>
              </a:rPr>
            </a:br>
            <a:r>
              <a:rPr lang="en-US" b="1" dirty="0" smtClean="0">
                <a:solidFill>
                  <a:schemeClr val="accent2">
                    <a:lumMod val="50000"/>
                  </a:schemeClr>
                </a:solidFill>
                <a:latin typeface="Arial" panose="020B0604020202020204" pitchFamily="34" charset="0"/>
                <a:cs typeface="Arial" panose="020B0604020202020204" pitchFamily="34" charset="0"/>
              </a:rPr>
              <a:t/>
            </a:r>
            <a:br>
              <a:rPr lang="en-US" b="1" dirty="0" smtClean="0">
                <a:solidFill>
                  <a:schemeClr val="accent2">
                    <a:lumMod val="50000"/>
                  </a:schemeClr>
                </a:solidFill>
                <a:latin typeface="Arial" panose="020B0604020202020204" pitchFamily="34" charset="0"/>
                <a:cs typeface="Arial" panose="020B0604020202020204" pitchFamily="34" charset="0"/>
              </a:rPr>
            </a:br>
            <a:endParaRPr lang="en-US" sz="6700" b="1" dirty="0">
              <a:solidFill>
                <a:schemeClr val="accent2">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0026" y="739230"/>
            <a:ext cx="2048097" cy="1979052"/>
          </a:xfrm>
          <a:prstGeom prst="rect">
            <a:avLst/>
          </a:prstGeom>
          <a:ln>
            <a:noFill/>
          </a:ln>
          <a:effectLst>
            <a:softEdge rad="112500"/>
          </a:effectLst>
        </p:spPr>
      </p:pic>
      <p:sp>
        <p:nvSpPr>
          <p:cNvPr id="2" name="Rectangle 1"/>
          <p:cNvSpPr/>
          <p:nvPr/>
        </p:nvSpPr>
        <p:spPr>
          <a:xfrm>
            <a:off x="6758123" y="6229782"/>
            <a:ext cx="5208477" cy="369332"/>
          </a:xfrm>
          <a:prstGeom prst="rect">
            <a:avLst/>
          </a:prstGeom>
        </p:spPr>
        <p:txBody>
          <a:bodyPr wrap="none">
            <a:spAutoFit/>
          </a:bodyPr>
          <a:lstStyle/>
          <a:p>
            <a:r>
              <a:rPr lang="mn-MN" dirty="0" smtClean="0">
                <a:latin typeface="Arial" panose="020B0604020202020204" pitchFamily="34" charset="0"/>
                <a:cs typeface="Arial" panose="020B0604020202020204" pitchFamily="34" charset="0"/>
              </a:rPr>
              <a:t>Урьдчилан сэргийлэх, соён гэгээрүүлэх хэлтэс</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082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64" y="718637"/>
            <a:ext cx="6933062" cy="5509200"/>
          </a:xfrm>
          <a:prstGeom prst="rect">
            <a:avLst/>
          </a:prstGeom>
        </p:spPr>
        <p:txBody>
          <a:bodyPr wrap="square">
            <a:spAutoFit/>
          </a:bodyPr>
          <a:lstStyle/>
          <a:p>
            <a:pPr algn="just">
              <a:lnSpc>
                <a:spcPct val="80000"/>
              </a:lnSpc>
              <a:defRPr/>
            </a:pPr>
            <a:r>
              <a:rPr lang="mn-MN" sz="2000" b="1" dirty="0">
                <a:ln w="0"/>
                <a:solidFill>
                  <a:schemeClr val="accent6">
                    <a:lumMod val="50000"/>
                  </a:schemeClr>
                </a:solidFill>
                <a:latin typeface="Arial Mon" pitchFamily="34" charset="0"/>
              </a:rPr>
              <a:t>Иргэдийг х¿ссэн мэдээллээ авч чадахг¿й байгаа талаар гомдол, санал ир¿¿лсэн тохиолдолд холбогдох арга хэмжээ авах, буруутай албан тушаалтанд хариуцлага тооцох механизмыг бий болгох;</a:t>
            </a:r>
            <a:endParaRPr lang="en-US" sz="2000" b="1" dirty="0">
              <a:ln w="0"/>
              <a:solidFill>
                <a:schemeClr val="accent6">
                  <a:lumMod val="50000"/>
                </a:schemeClr>
              </a:solidFill>
              <a:latin typeface="Arial Mon" pitchFamily="34" charset="0"/>
            </a:endParaRPr>
          </a:p>
          <a:p>
            <a:pPr algn="just">
              <a:lnSpc>
                <a:spcPct val="80000"/>
              </a:lnSpc>
              <a:defRPr/>
            </a:pPr>
            <a:endParaRPr lang="en-US" sz="2000" b="1" dirty="0">
              <a:ln w="0"/>
              <a:solidFill>
                <a:schemeClr val="accent6">
                  <a:lumMod val="50000"/>
                </a:schemeClr>
              </a:solidFill>
              <a:latin typeface="Arial Mon" pitchFamily="34" charset="0"/>
            </a:endParaRPr>
          </a:p>
          <a:p>
            <a:pPr algn="just">
              <a:lnSpc>
                <a:spcPct val="80000"/>
              </a:lnSpc>
              <a:defRPr/>
            </a:pPr>
            <a:r>
              <a:rPr lang="mn-MN" sz="2000" b="1" dirty="0">
                <a:ln w="0"/>
                <a:solidFill>
                  <a:schemeClr val="accent6">
                    <a:lumMod val="50000"/>
                  </a:schemeClr>
                </a:solidFill>
                <a:latin typeface="Arial Mon" pitchFamily="34" charset="0"/>
              </a:rPr>
              <a:t>Иргэд, хуулийн этгээдэд хэрэгцээтэй тэдэнд хамаарах шийдвэрээ нийтэд вэб сайт болон бусад хэлбэрээр мэдээлж байх</a:t>
            </a:r>
            <a:r>
              <a:rPr lang="en-US" sz="2000" b="1" dirty="0">
                <a:ln w="0"/>
                <a:solidFill>
                  <a:schemeClr val="accent6">
                    <a:lumMod val="50000"/>
                  </a:schemeClr>
                </a:solidFill>
                <a:latin typeface="Arial Mon" pitchFamily="34" charset="0"/>
              </a:rPr>
              <a:t>;</a:t>
            </a:r>
          </a:p>
          <a:p>
            <a:pPr algn="just">
              <a:lnSpc>
                <a:spcPct val="80000"/>
              </a:lnSpc>
              <a:defRPr/>
            </a:pPr>
            <a:endParaRPr lang="en-US" sz="2000" b="1" dirty="0">
              <a:ln w="0"/>
              <a:solidFill>
                <a:schemeClr val="accent6">
                  <a:lumMod val="50000"/>
                </a:schemeClr>
              </a:solidFill>
              <a:latin typeface="Arial Mon" pitchFamily="34" charset="0"/>
            </a:endParaRPr>
          </a:p>
          <a:p>
            <a:pPr algn="just">
              <a:lnSpc>
                <a:spcPct val="80000"/>
              </a:lnSpc>
              <a:defRPr/>
            </a:pPr>
            <a:r>
              <a:rPr lang="mn-MN" sz="2000" b="1" dirty="0">
                <a:ln w="0"/>
                <a:solidFill>
                  <a:schemeClr val="accent6">
                    <a:lumMod val="50000"/>
                  </a:schemeClr>
                </a:solidFill>
                <a:latin typeface="Arial Mon" pitchFamily="34" charset="0"/>
              </a:rPr>
              <a:t>Төрийн үйлчилгээний бүх төрлийн төлбөр, хураамжийг бодитой тогтоох, үндэслэлгүйгээр илүү болон нэмэгдэл төлбөр, хураамж авах асуудлыг таслан зогсоох</a:t>
            </a:r>
            <a:r>
              <a:rPr lang="en-US" sz="2000" b="1" dirty="0">
                <a:ln w="0"/>
                <a:solidFill>
                  <a:schemeClr val="accent6">
                    <a:lumMod val="50000"/>
                  </a:schemeClr>
                </a:solidFill>
                <a:latin typeface="Arial Mon" pitchFamily="34" charset="0"/>
              </a:rPr>
              <a:t>;</a:t>
            </a:r>
          </a:p>
          <a:p>
            <a:pPr algn="just">
              <a:lnSpc>
                <a:spcPct val="80000"/>
              </a:lnSpc>
              <a:defRPr/>
            </a:pPr>
            <a:endParaRPr lang="en-US" sz="2000" b="1" dirty="0">
              <a:ln w="0"/>
              <a:solidFill>
                <a:schemeClr val="accent6">
                  <a:lumMod val="50000"/>
                </a:schemeClr>
              </a:solidFill>
              <a:latin typeface="Arial Mon" pitchFamily="34" charset="0"/>
            </a:endParaRPr>
          </a:p>
          <a:p>
            <a:pPr algn="just">
              <a:lnSpc>
                <a:spcPct val="80000"/>
              </a:lnSpc>
              <a:defRPr/>
            </a:pPr>
            <a:r>
              <a:rPr lang="mn-MN" sz="2000" b="1" dirty="0">
                <a:ln w="0"/>
                <a:solidFill>
                  <a:schemeClr val="accent6">
                    <a:lumMod val="50000"/>
                  </a:schemeClr>
                </a:solidFill>
                <a:latin typeface="Arial Mon" pitchFamily="34" charset="0"/>
              </a:rPr>
              <a:t>Байгууллагын удирдлагын шийдвэртэй холбогдох материал, төсвийн зарцуулалт, албан хаагчийн мэдээллийг байгууллага бүр дотооддоо ил тод, нээлттэй болгох</a:t>
            </a:r>
            <a:r>
              <a:rPr lang="en-US" sz="2000" b="1" dirty="0">
                <a:ln w="0"/>
                <a:solidFill>
                  <a:schemeClr val="accent6">
                    <a:lumMod val="50000"/>
                  </a:schemeClr>
                </a:solidFill>
                <a:latin typeface="Arial Mon" pitchFamily="34" charset="0"/>
              </a:rPr>
              <a:t>;</a:t>
            </a:r>
          </a:p>
          <a:p>
            <a:pPr algn="just">
              <a:lnSpc>
                <a:spcPct val="80000"/>
              </a:lnSpc>
              <a:defRPr/>
            </a:pPr>
            <a:endParaRPr lang="en-US" sz="2000" b="1" dirty="0">
              <a:ln w="0"/>
              <a:solidFill>
                <a:schemeClr val="accent6">
                  <a:lumMod val="50000"/>
                </a:schemeClr>
              </a:solidFill>
              <a:latin typeface="Arial Mon" pitchFamily="34" charset="0"/>
            </a:endParaRPr>
          </a:p>
          <a:p>
            <a:pPr algn="just">
              <a:lnSpc>
                <a:spcPct val="80000"/>
              </a:lnSpc>
              <a:defRPr/>
            </a:pPr>
            <a:r>
              <a:rPr lang="mn-MN" sz="2000" b="1" dirty="0">
                <a:ln w="0"/>
                <a:solidFill>
                  <a:schemeClr val="accent6">
                    <a:lumMod val="50000"/>
                  </a:schemeClr>
                </a:solidFill>
                <a:latin typeface="Arial Mon" pitchFamily="34" charset="0"/>
              </a:rPr>
              <a:t>Иргэдийн хэрэгцээт мэдээллийг вэб сайтдаа тавих, тавьсан мэдээллээ байнга шинэчилж байх</a:t>
            </a:r>
            <a:r>
              <a:rPr lang="en-US" sz="2000" b="1" dirty="0">
                <a:ln w="0"/>
                <a:solidFill>
                  <a:schemeClr val="accent6">
                    <a:lumMod val="50000"/>
                  </a:schemeClr>
                </a:solidFill>
                <a:latin typeface="Arial Mon" pitchFamily="34"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1043" y="575171"/>
            <a:ext cx="4478830" cy="5796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488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307" y="649779"/>
            <a:ext cx="11000096" cy="5755422"/>
          </a:xfrm>
          <a:prstGeom prst="rect">
            <a:avLst/>
          </a:prstGeom>
        </p:spPr>
        <p:txBody>
          <a:bodyPr wrap="square">
            <a:spAutoFit/>
          </a:bodyPr>
          <a:lstStyle/>
          <a:p>
            <a:pPr algn="ctr">
              <a:lnSpc>
                <a:spcPct val="80000"/>
              </a:lnSpc>
              <a:defRPr/>
            </a:pPr>
            <a:r>
              <a:rPr lang="mn-MN" sz="2800" b="1" dirty="0" smtClean="0">
                <a:ln w="0"/>
                <a:solidFill>
                  <a:schemeClr val="accent2">
                    <a:lumMod val="75000"/>
                  </a:schemeClr>
                </a:solidFill>
                <a:latin typeface="Arial Mon" pitchFamily="34" charset="0"/>
              </a:rPr>
              <a:t>ҮЙЛ АЖИЛЛАГААНД ИРГЭДИЙН ОРОЛЦОХ </a:t>
            </a:r>
          </a:p>
          <a:p>
            <a:pPr algn="ctr">
              <a:lnSpc>
                <a:spcPct val="80000"/>
              </a:lnSpc>
              <a:defRPr/>
            </a:pPr>
            <a:r>
              <a:rPr lang="mn-MN" sz="2800" b="1" dirty="0" smtClean="0">
                <a:ln w="0"/>
                <a:solidFill>
                  <a:schemeClr val="accent2">
                    <a:lumMod val="75000"/>
                  </a:schemeClr>
                </a:solidFill>
                <a:latin typeface="Arial Mon" pitchFamily="34" charset="0"/>
              </a:rPr>
              <a:t>БОЛОМЖИЙГ БҮРДҮҮЛЭХ ТАЛААР...</a:t>
            </a:r>
            <a:endParaRPr lang="en-US" sz="2800" b="1" dirty="0" smtClean="0">
              <a:ln w="0"/>
              <a:solidFill>
                <a:schemeClr val="accent2">
                  <a:lumMod val="75000"/>
                </a:schemeClr>
              </a:solidFill>
              <a:latin typeface="Arial Mon" pitchFamily="34" charset="0"/>
            </a:endParaRPr>
          </a:p>
          <a:p>
            <a:pPr algn="ctr">
              <a:lnSpc>
                <a:spcPct val="80000"/>
              </a:lnSpc>
              <a:defRPr/>
            </a:pPr>
            <a:endParaRPr lang="mn-MN" sz="2000" b="1" dirty="0">
              <a:ln w="0"/>
              <a:solidFill>
                <a:schemeClr val="tx2">
                  <a:lumMod val="60000"/>
                  <a:lumOff val="40000"/>
                </a:schemeClr>
              </a:solidFill>
              <a:latin typeface="Arial Mon" pitchFamily="34" charset="0"/>
            </a:endParaRPr>
          </a:p>
          <a:p>
            <a:pPr>
              <a:lnSpc>
                <a:spcPct val="80000"/>
              </a:lnSpc>
              <a:defRPr/>
            </a:pPr>
            <a:r>
              <a:rPr lang="mn-MN" sz="2400" b="1" dirty="0">
                <a:ln w="0"/>
                <a:solidFill>
                  <a:schemeClr val="accent6">
                    <a:lumMod val="50000"/>
                  </a:schemeClr>
                </a:solidFill>
                <a:latin typeface="Arial Mon" pitchFamily="34" charset="0"/>
              </a:rPr>
              <a:t>Хууль тогтоомжид өөрөөр заагаагүй бол төрийн байгууллагад иргэд чөлөөтэй нэвтрэх боломжийг бүрдүүлэх</a:t>
            </a:r>
            <a:r>
              <a:rPr lang="en-US" sz="2400" b="1" dirty="0">
                <a:ln w="0"/>
                <a:solidFill>
                  <a:schemeClr val="accent6">
                    <a:lumMod val="50000"/>
                  </a:schemeClr>
                </a:solidFill>
                <a:latin typeface="Arial Mon" pitchFamily="34" charset="0"/>
              </a:rPr>
              <a:t>;</a:t>
            </a:r>
          </a:p>
          <a:p>
            <a:pPr>
              <a:lnSpc>
                <a:spcPct val="80000"/>
              </a:lnSpc>
              <a:defRPr/>
            </a:pPr>
            <a:endParaRPr lang="en-US" sz="2400" b="1" dirty="0">
              <a:ln w="0"/>
              <a:solidFill>
                <a:schemeClr val="accent6">
                  <a:lumMod val="50000"/>
                </a:schemeClr>
              </a:solidFill>
              <a:latin typeface="Arial Mon" pitchFamily="34" charset="0"/>
            </a:endParaRPr>
          </a:p>
          <a:p>
            <a:pPr>
              <a:lnSpc>
                <a:spcPct val="80000"/>
              </a:lnSpc>
              <a:defRPr/>
            </a:pPr>
            <a:r>
              <a:rPr lang="mn-MN" sz="2400" b="1" dirty="0">
                <a:ln w="0"/>
                <a:solidFill>
                  <a:schemeClr val="accent6">
                    <a:lumMod val="50000"/>
                  </a:schemeClr>
                </a:solidFill>
                <a:latin typeface="Arial Mon" pitchFamily="34" charset="0"/>
              </a:rPr>
              <a:t>Иргэдээс мэдээлэл хүлээн авах утас ажиллуулах, эсхүл санал хүсэлтийн хайрцагыг байгууллагад байрлуулан иргэдийн  санал, хүсэлтийг авч, түүний мөрөөр холбогдох арга хэмжээ авч ажиллах</a:t>
            </a:r>
            <a:r>
              <a:rPr lang="en-US" sz="2400" b="1" dirty="0">
                <a:ln w="0"/>
                <a:solidFill>
                  <a:schemeClr val="accent6">
                    <a:lumMod val="50000"/>
                  </a:schemeClr>
                </a:solidFill>
                <a:latin typeface="Arial Mon" pitchFamily="34" charset="0"/>
              </a:rPr>
              <a:t>;</a:t>
            </a:r>
          </a:p>
          <a:p>
            <a:pPr>
              <a:lnSpc>
                <a:spcPct val="80000"/>
              </a:lnSpc>
              <a:defRPr/>
            </a:pPr>
            <a:endParaRPr lang="en-US" sz="2400" b="1" dirty="0">
              <a:ln w="0"/>
              <a:solidFill>
                <a:schemeClr val="accent6">
                  <a:lumMod val="50000"/>
                </a:schemeClr>
              </a:solidFill>
              <a:latin typeface="Arial Mon" pitchFamily="34" charset="0"/>
            </a:endParaRPr>
          </a:p>
          <a:p>
            <a:pPr>
              <a:lnSpc>
                <a:spcPct val="80000"/>
              </a:lnSpc>
              <a:defRPr/>
            </a:pPr>
            <a:r>
              <a:rPr lang="mn-MN" sz="2400" b="1" dirty="0">
                <a:ln w="0"/>
                <a:solidFill>
                  <a:schemeClr val="accent6">
                    <a:lumMod val="50000"/>
                  </a:schemeClr>
                </a:solidFill>
                <a:latin typeface="Arial Mon" pitchFamily="34" charset="0"/>
              </a:rPr>
              <a:t>Төрийн байгууллага тодорхой чиглэлээр бодлого боловсруулах, шийдвэр гаргахын өмнө олон нийтийн санал бодлыг авч, анхаарал татаж байгаа мэдээллийг нээлттэй болгох</a:t>
            </a:r>
            <a:r>
              <a:rPr lang="en-US" sz="2400" b="1" dirty="0">
                <a:ln w="0"/>
                <a:solidFill>
                  <a:schemeClr val="accent6">
                    <a:lumMod val="50000"/>
                  </a:schemeClr>
                </a:solidFill>
                <a:latin typeface="Arial Mon" pitchFamily="34" charset="0"/>
              </a:rPr>
              <a:t>;</a:t>
            </a:r>
          </a:p>
          <a:p>
            <a:pPr>
              <a:lnSpc>
                <a:spcPct val="80000"/>
              </a:lnSpc>
              <a:defRPr/>
            </a:pPr>
            <a:endParaRPr lang="en-US" sz="2400" b="1" dirty="0">
              <a:ln w="0"/>
              <a:solidFill>
                <a:schemeClr val="accent6">
                  <a:lumMod val="50000"/>
                </a:schemeClr>
              </a:solidFill>
              <a:latin typeface="Arial Mon" pitchFamily="34" charset="0"/>
            </a:endParaRPr>
          </a:p>
          <a:p>
            <a:pPr>
              <a:lnSpc>
                <a:spcPct val="80000"/>
              </a:lnSpc>
              <a:defRPr/>
            </a:pPr>
            <a:r>
              <a:rPr lang="mn-MN" sz="2400" b="1" dirty="0">
                <a:ln w="0"/>
                <a:solidFill>
                  <a:schemeClr val="accent6">
                    <a:lumMod val="50000"/>
                  </a:schemeClr>
                </a:solidFill>
                <a:latin typeface="Arial Mon" pitchFamily="34" charset="0"/>
              </a:rPr>
              <a:t>Тухайн байгууллагын чиг үүргийн дагуу зөвшөөрөл, эрх олгох, бүртгэл хийх, хяналт  тавих,  сонгон шалгаруулалт явуулах зэрэг асуудлыг шийдвэрлэх  журмыг хууль тогтоомжид өөрөөр заагаагүй бол олон нийтэд ил тод байлгаж, тэдгээртэй  танилцах боломжоор хангах</a:t>
            </a:r>
            <a:r>
              <a:rPr lang="en-US" sz="2400" b="1" dirty="0">
                <a:ln w="0"/>
                <a:solidFill>
                  <a:schemeClr val="accent6">
                    <a:lumMod val="50000"/>
                  </a:schemeClr>
                </a:solidFill>
                <a:latin typeface="Arial Mon" pitchFamily="34" charset="0"/>
              </a:rPr>
              <a:t>;</a:t>
            </a:r>
          </a:p>
        </p:txBody>
      </p:sp>
    </p:spTree>
    <p:extLst>
      <p:ext uri="{BB962C8B-B14F-4D97-AF65-F5344CB8AC3E}">
        <p14:creationId xmlns:p14="http://schemas.microsoft.com/office/powerpoint/2010/main" val="1347257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8844" y="223953"/>
            <a:ext cx="6306085" cy="1200329"/>
          </a:xfrm>
          <a:prstGeom prst="rect">
            <a:avLst/>
          </a:prstGeom>
          <a:noFill/>
        </p:spPr>
        <p:txBody>
          <a:bodyPr wrap="none" rtlCol="0">
            <a:spAutoFit/>
          </a:bodyPr>
          <a:lstStyle/>
          <a:p>
            <a:pPr algn="ctr"/>
            <a:r>
              <a:rPr lang="mn-MN" sz="3600" b="1" dirty="0" smtClean="0">
                <a:solidFill>
                  <a:schemeClr val="accent2">
                    <a:lumMod val="75000"/>
                  </a:schemeClr>
                </a:solidFill>
                <a:latin typeface="Arial" panose="020B0604020202020204" pitchFamily="34" charset="0"/>
                <a:cs typeface="Arial" panose="020B0604020202020204" pitchFamily="34" charset="0"/>
              </a:rPr>
              <a:t>ХУУЛЬ ЗӨРЧИГЧДӨД </a:t>
            </a:r>
          </a:p>
          <a:p>
            <a:pPr algn="ctr"/>
            <a:r>
              <a:rPr lang="mn-MN" sz="3600" b="1" dirty="0" smtClean="0">
                <a:solidFill>
                  <a:schemeClr val="accent2">
                    <a:lumMod val="75000"/>
                  </a:schemeClr>
                </a:solidFill>
                <a:latin typeface="Arial" panose="020B0604020202020204" pitchFamily="34" charset="0"/>
                <a:cs typeface="Arial" panose="020B0604020202020204" pitchFamily="34" charset="0"/>
              </a:rPr>
              <a:t>ХҮЛЭЭЛГЭХ ХАРИУЦЛАГА </a:t>
            </a:r>
            <a:endParaRPr lang="en-US" sz="36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386729" y="1763341"/>
            <a:ext cx="6960292" cy="1015663"/>
          </a:xfrm>
          <a:prstGeom prst="rect">
            <a:avLst/>
          </a:prstGeom>
          <a:noFill/>
        </p:spPr>
        <p:txBody>
          <a:bodyPr wrap="square" rtlCol="0">
            <a:spAutoFit/>
          </a:bodyPr>
          <a:lstStyle/>
          <a:p>
            <a:pPr algn="just"/>
            <a:r>
              <a:rPr lang="mn-MN" sz="2000" b="1" dirty="0" smtClean="0">
                <a:solidFill>
                  <a:schemeClr val="accent6">
                    <a:lumMod val="50000"/>
                  </a:schemeClr>
                </a:solidFill>
                <a:latin typeface="Arial" panose="020B0604020202020204" pitchFamily="34" charset="0"/>
                <a:cs typeface="Arial" panose="020B0604020202020204" pitchFamily="34" charset="0"/>
              </a:rPr>
              <a:t>Түүнийг томилсон эрх бүхий этгээд Төрийн албаны тухай хуулийн 6 дугаар зүйлд заасан сахилгын шийтгэлийн аль нэгийг ногдуулна.</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386729" y="3025396"/>
            <a:ext cx="6951205" cy="1323439"/>
          </a:xfrm>
          <a:prstGeom prst="rect">
            <a:avLst/>
          </a:prstGeom>
          <a:noFill/>
        </p:spPr>
        <p:txBody>
          <a:bodyPr wrap="square" rtlCol="0">
            <a:spAutoFit/>
          </a:bodyPr>
          <a:lstStyle/>
          <a:p>
            <a:pPr algn="just"/>
            <a:r>
              <a:rPr lang="mn-MN" sz="2000" b="1" dirty="0" smtClean="0">
                <a:solidFill>
                  <a:schemeClr val="accent6">
                    <a:lumMod val="50000"/>
                  </a:schemeClr>
                </a:solidFill>
                <a:latin typeface="Arial" panose="020B0604020202020204" pitchFamily="34" charset="0"/>
                <a:cs typeface="Arial" panose="020B0604020202020204" pitchFamily="34" charset="0"/>
              </a:rPr>
              <a:t>Иргэн хуулийн этгээдийн мэдээлэл авах эрхийг удаа дараа буюу ноцтой зөрчсөн албан хаагчийг эрх бүхий этгээд Төрийн албаны тухай хуулийн 25.1.1-д заасан үндэслэлээр төрийн албанаас хална.</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86730" y="4841618"/>
            <a:ext cx="6951205" cy="1631216"/>
          </a:xfrm>
          <a:prstGeom prst="rect">
            <a:avLst/>
          </a:prstGeom>
          <a:noFill/>
        </p:spPr>
        <p:txBody>
          <a:bodyPr wrap="square" rtlCol="0">
            <a:spAutoFit/>
          </a:bodyPr>
          <a:lstStyle/>
          <a:p>
            <a:pPr algn="just"/>
            <a:r>
              <a:rPr lang="mn-MN" sz="2000" b="1" dirty="0">
                <a:solidFill>
                  <a:schemeClr val="accent6">
                    <a:lumMod val="50000"/>
                  </a:schemeClr>
                </a:solidFill>
                <a:latin typeface="Arial" panose="020B0604020202020204" pitchFamily="34" charset="0"/>
                <a:cs typeface="Arial" panose="020B0604020202020204" pitchFamily="34" charset="0"/>
              </a:rPr>
              <a:t>Иргэн хуулийн этгээдийн мэдээлэл авах эрхийг удаа дараа буюу ноцтой </a:t>
            </a:r>
            <a:r>
              <a:rPr lang="mn-MN" sz="2000" b="1" dirty="0" smtClean="0">
                <a:solidFill>
                  <a:schemeClr val="accent6">
                    <a:lumMod val="50000"/>
                  </a:schemeClr>
                </a:solidFill>
                <a:latin typeface="Arial" panose="020B0604020202020204" pitchFamily="34" charset="0"/>
                <a:cs typeface="Arial" panose="020B0604020202020204" pitchFamily="34" charset="0"/>
              </a:rPr>
              <a:t>зөрчсөн шийдвэр гаргах эрх бүхий этгээдийг шүүгч хөдөлмөрийн хөлсний доод хэмжээг тав дахин нэмэгдүүлсэнтэй тэнцэх хэмжээний төгрөгөөр торгоно. </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759" y="1424282"/>
            <a:ext cx="4071050" cy="5258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264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91345" y="1498318"/>
            <a:ext cx="5267305" cy="37487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685800">
              <a:lnSpc>
                <a:spcPct val="90000"/>
              </a:lnSpc>
              <a:spcBef>
                <a:spcPts val="750"/>
              </a:spcBef>
            </a:pPr>
            <a:r>
              <a:rPr lang="mn-MN" sz="4400" b="1" dirty="0">
                <a:solidFill>
                  <a:srgbClr val="4472C4">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ХҮНД СУРТАЛТАЙ, АВЛИГАТАЙ ТӨРИЙН  ҮЙЛЧИЛГЭЭГ ҮЛ ТЭВЧЬЕ</a:t>
            </a:r>
            <a:endParaRPr lang="en-US" sz="4400" b="1" dirty="0">
              <a:solidFill>
                <a:srgbClr val="4472C4">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746" y="385498"/>
            <a:ext cx="4074423" cy="5974357"/>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74747" y="4882527"/>
            <a:ext cx="4074422" cy="1600438"/>
          </a:xfrm>
          <a:prstGeom prst="rect">
            <a:avLst/>
          </a:prstGeom>
          <a:solidFill>
            <a:srgbClr val="029EAA"/>
          </a:solidFill>
          <a:ln>
            <a:solidFill>
              <a:srgbClr val="029EAA"/>
            </a:solidFill>
          </a:ln>
        </p:spPr>
        <p:txBody>
          <a:bodyPr wrap="square" lIns="91440" tIns="45720" rIns="91440" bIns="45720">
            <a:spAutoFit/>
          </a:bodyPr>
          <a:lstStyle/>
          <a:p>
            <a:pPr algn="ctr"/>
            <a:endParaRPr lang="mn-MN" b="1" cap="none" spc="0" dirty="0" smtClean="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mn-MN" sz="3600" b="1" cap="none" spc="0" dirty="0" smtClean="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ТАНЫ </a:t>
            </a:r>
            <a:r>
              <a:rPr lang="mn-MN" sz="4400" b="1" cap="none" spc="0"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ҮГ</a:t>
            </a:r>
            <a:r>
              <a:rPr lang="mn-MN" sz="3600" b="1" cap="none" spc="0" dirty="0" smtClean="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ЧУХАЛ</a:t>
            </a:r>
          </a:p>
          <a:p>
            <a:pPr algn="ctr"/>
            <a:r>
              <a:rPr lang="mn-MN" sz="3600" b="1" cap="none"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mn-MN" sz="9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36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912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940" y="1912678"/>
            <a:ext cx="6305109" cy="4312807"/>
          </a:xfrm>
        </p:spPr>
        <p:txBody>
          <a:bodyPr>
            <a:normAutofit fontScale="92500" lnSpcReduction="10000"/>
          </a:bodyPr>
          <a:lstStyle/>
          <a:p>
            <a:pPr marL="0" indent="0" algn="ctr">
              <a:buNone/>
            </a:pPr>
            <a:r>
              <a:rPr lang="mn-MN" sz="4000" dirty="0" smtClean="0">
                <a:solidFill>
                  <a:srgbClr val="404040"/>
                </a:solidFill>
                <a:latin typeface="Arial" panose="020B0604020202020204" pitchFamily="34" charset="0"/>
                <a:cs typeface="Arial" panose="020B0604020202020204" pitchFamily="34" charset="0"/>
              </a:rPr>
              <a:t>Төр өөрийн явуулж буй </a:t>
            </a:r>
            <a:r>
              <a:rPr lang="mn-MN" sz="4000" dirty="0">
                <a:solidFill>
                  <a:srgbClr val="404040"/>
                </a:solidFill>
                <a:latin typeface="Arial" panose="020B0604020202020204" pitchFamily="34" charset="0"/>
                <a:cs typeface="Arial" panose="020B0604020202020204" pitchFamily="34" charset="0"/>
              </a:rPr>
              <a:t>үйл ажиллагааны </a:t>
            </a:r>
            <a:r>
              <a:rPr lang="mn-MN" sz="4000" dirty="0" smtClean="0">
                <a:solidFill>
                  <a:srgbClr val="404040"/>
                </a:solidFill>
                <a:latin typeface="Arial" panose="020B0604020202020204" pitchFamily="34" charset="0"/>
                <a:cs typeface="Arial" panose="020B0604020202020204" pitchFamily="34" charset="0"/>
              </a:rPr>
              <a:t>талаарх мэдээллийг иргэн</a:t>
            </a:r>
            <a:r>
              <a:rPr lang="mn-MN" sz="4000" dirty="0">
                <a:solidFill>
                  <a:srgbClr val="404040"/>
                </a:solidFill>
                <a:latin typeface="Arial" panose="020B0604020202020204" pitchFamily="34" charset="0"/>
                <a:cs typeface="Arial" panose="020B0604020202020204" pitchFamily="34" charset="0"/>
              </a:rPr>
              <a:t>, хуулийн </a:t>
            </a:r>
            <a:r>
              <a:rPr lang="mn-MN" sz="4000" dirty="0" smtClean="0">
                <a:solidFill>
                  <a:srgbClr val="404040"/>
                </a:solidFill>
                <a:latin typeface="Arial" panose="020B0604020202020204" pitchFamily="34" charset="0"/>
                <a:cs typeface="Arial" panose="020B0604020202020204" pitchFamily="34" charset="0"/>
              </a:rPr>
              <a:t>этгээд болон сонирхогч бүлгүүдэд хууль</a:t>
            </a:r>
            <a:r>
              <a:rPr lang="mn-MN" sz="4000" dirty="0">
                <a:solidFill>
                  <a:srgbClr val="404040"/>
                </a:solidFill>
                <a:latin typeface="Arial" panose="020B0604020202020204" pitchFamily="34" charset="0"/>
                <a:cs typeface="Arial" panose="020B0604020202020204" pitchFamily="34" charset="0"/>
              </a:rPr>
              <a:t>д</a:t>
            </a:r>
            <a:r>
              <a:rPr lang="mn-MN" sz="4000" dirty="0" smtClean="0">
                <a:solidFill>
                  <a:srgbClr val="404040"/>
                </a:solidFill>
                <a:latin typeface="Arial" panose="020B0604020202020204" pitchFamily="34" charset="0"/>
                <a:cs typeface="Arial" panose="020B0604020202020204" pitchFamily="34" charset="0"/>
              </a:rPr>
              <a:t> заасны дагуу нээлттэй байршуулж, мэдээлэл </a:t>
            </a:r>
            <a:r>
              <a:rPr lang="mn-MN" sz="4000" dirty="0">
                <a:solidFill>
                  <a:srgbClr val="404040"/>
                </a:solidFill>
                <a:latin typeface="Arial" panose="020B0604020202020204" pitchFamily="34" charset="0"/>
                <a:cs typeface="Arial" panose="020B0604020202020204" pitchFamily="34" charset="0"/>
              </a:rPr>
              <a:t>хайх, хүлээн авах </a:t>
            </a:r>
            <a:r>
              <a:rPr lang="mn-MN" sz="4000" dirty="0" smtClean="0">
                <a:solidFill>
                  <a:srgbClr val="404040"/>
                </a:solidFill>
                <a:latin typeface="Arial" panose="020B0604020202020204" pitchFamily="34" charset="0"/>
                <a:cs typeface="Arial" panose="020B0604020202020204" pitchFamily="34" charset="0"/>
              </a:rPr>
              <a:t>эрхийг хангасан байх. </a:t>
            </a:r>
            <a:endParaRPr lang="en-US" sz="4000" dirty="0" smtClean="0">
              <a:solidFill>
                <a:srgbClr val="404040"/>
              </a:solidFill>
              <a:latin typeface="Arial" panose="020B0604020202020204" pitchFamily="34" charset="0"/>
              <a:cs typeface="Arial" panose="020B0604020202020204" pitchFamily="34" charset="0"/>
            </a:endParaRPr>
          </a:p>
          <a:p>
            <a:pPr marL="0" indent="0">
              <a:buNone/>
            </a:pPr>
            <a:endParaRPr lang="en-US" dirty="0" smtClean="0"/>
          </a:p>
          <a:p>
            <a:endParaRPr lang="en-US" dirty="0"/>
          </a:p>
        </p:txBody>
      </p:sp>
      <p:sp>
        <p:nvSpPr>
          <p:cNvPr id="4" name="Rectangle 3"/>
          <p:cNvSpPr/>
          <p:nvPr/>
        </p:nvSpPr>
        <p:spPr>
          <a:xfrm>
            <a:off x="0" y="218410"/>
            <a:ext cx="6810233" cy="11736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4000" b="1" dirty="0" smtClean="0">
                <a:solidFill>
                  <a:schemeClr val="bg1"/>
                </a:solidFill>
                <a:latin typeface="Arial" pitchFamily="34" charset="0"/>
                <a:cs typeface="Arial" pitchFamily="34" charset="0"/>
              </a:rPr>
              <a:t>Мэдээллийн </a:t>
            </a:r>
            <a:r>
              <a:rPr lang="mn-MN" sz="4000" b="1" dirty="0">
                <a:solidFill>
                  <a:schemeClr val="bg1"/>
                </a:solidFill>
                <a:latin typeface="Arial" pitchFamily="34" charset="0"/>
                <a:cs typeface="Arial" pitchFamily="34" charset="0"/>
              </a:rPr>
              <a:t>ил тод </a:t>
            </a:r>
            <a:r>
              <a:rPr lang="mn-MN" sz="4000" b="1" dirty="0" smtClean="0">
                <a:solidFill>
                  <a:schemeClr val="bg1"/>
                </a:solidFill>
                <a:latin typeface="Arial" pitchFamily="34" charset="0"/>
                <a:cs typeface="Arial" pitchFamily="34" charset="0"/>
              </a:rPr>
              <a:t>        байдал </a:t>
            </a:r>
            <a:r>
              <a:rPr lang="mn-MN" sz="4000" b="1" dirty="0">
                <a:solidFill>
                  <a:schemeClr val="bg1"/>
                </a:solidFill>
                <a:latin typeface="Arial" pitchFamily="34" charset="0"/>
                <a:cs typeface="Arial" pitchFamily="34" charset="0"/>
              </a:rPr>
              <a:t>гэж юу вэ ? </a:t>
            </a:r>
            <a:endParaRPr lang="en-US" sz="4000" b="1" dirty="0">
              <a:solidFill>
                <a:schemeClr val="bg1"/>
              </a:solidFill>
              <a:latin typeface="Arial" pitchFamily="34" charset="0"/>
              <a:cs typeface="Arial" pitchFamily="34" charset="0"/>
            </a:endParaRPr>
          </a:p>
        </p:txBody>
      </p:sp>
      <p:sp>
        <p:nvSpPr>
          <p:cNvPr id="5" name="Flowchart: Data 4"/>
          <p:cNvSpPr/>
          <p:nvPr/>
        </p:nvSpPr>
        <p:spPr>
          <a:xfrm>
            <a:off x="6190972" y="218410"/>
            <a:ext cx="960457" cy="117366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2245" y="1247050"/>
            <a:ext cx="4271749" cy="5610950"/>
          </a:xfrm>
          <a:prstGeom prst="rect">
            <a:avLst/>
          </a:prstGeom>
          <a:ln>
            <a:noFill/>
          </a:ln>
          <a:effectLst>
            <a:softEdge rad="112500"/>
          </a:effectLst>
        </p:spPr>
      </p:pic>
    </p:spTree>
    <p:extLst>
      <p:ext uri="{BB962C8B-B14F-4D97-AF65-F5344CB8AC3E}">
        <p14:creationId xmlns:p14="http://schemas.microsoft.com/office/powerpoint/2010/main" val="3132750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2251" y="1462684"/>
            <a:ext cx="4399127" cy="2677656"/>
          </a:xfrm>
          <a:prstGeom prst="rect">
            <a:avLst/>
          </a:prstGeom>
        </p:spPr>
        <p:txBody>
          <a:bodyPr wrap="square">
            <a:spAutoFit/>
          </a:bodyPr>
          <a:lstStyle/>
          <a:p>
            <a:pPr algn="ctr"/>
            <a:r>
              <a:rPr lang="mn-MN" sz="2800" b="1" dirty="0">
                <a:solidFill>
                  <a:srgbClr val="404040"/>
                </a:solidFill>
                <a:latin typeface="Arial" panose="020B0604020202020204" pitchFamily="34" charset="0"/>
                <a:cs typeface="Arial" panose="020B0604020202020204" pitchFamily="34" charset="0"/>
              </a:rPr>
              <a:t>Иргэн, хуулийн этгээдийн мэдээлэл авахаар </a:t>
            </a:r>
          </a:p>
          <a:p>
            <a:pPr algn="ctr"/>
            <a:r>
              <a:rPr lang="mn-MN" sz="2800" b="1" dirty="0">
                <a:solidFill>
                  <a:srgbClr val="404040"/>
                </a:solidFill>
                <a:latin typeface="Arial" panose="020B0604020202020204" pitchFamily="34" charset="0"/>
                <a:cs typeface="Arial" panose="020B0604020202020204" pitchFamily="34" charset="0"/>
              </a:rPr>
              <a:t>гаргасан хүсэлтэд бүрэн дүүрэн хариулт өгөх</a:t>
            </a:r>
            <a:endParaRPr lang="en-US" sz="2800" b="1" dirty="0">
              <a:solidFill>
                <a:srgbClr val="404040"/>
              </a:solidFill>
              <a:latin typeface="Arial" panose="020B0604020202020204" pitchFamily="34" charset="0"/>
              <a:cs typeface="Arial" panose="020B0604020202020204" pitchFamily="34" charset="0"/>
            </a:endParaRPr>
          </a:p>
        </p:txBody>
      </p:sp>
      <p:sp>
        <p:nvSpPr>
          <p:cNvPr id="5" name="Rectangle 4"/>
          <p:cNvSpPr/>
          <p:nvPr/>
        </p:nvSpPr>
        <p:spPr>
          <a:xfrm>
            <a:off x="0" y="4780722"/>
            <a:ext cx="10058400" cy="1384995"/>
          </a:xfrm>
          <a:prstGeom prst="rect">
            <a:avLst/>
          </a:prstGeom>
        </p:spPr>
        <p:txBody>
          <a:bodyPr wrap="square">
            <a:spAutoFit/>
          </a:bodyPr>
          <a:lstStyle/>
          <a:p>
            <a:pPr algn="ctr"/>
            <a:r>
              <a:rPr lang="mn-MN" sz="2800" b="1" dirty="0">
                <a:solidFill>
                  <a:srgbClr val="404040"/>
                </a:solidFill>
                <a:latin typeface="Arial" panose="020B0604020202020204" pitchFamily="34" charset="0"/>
                <a:cs typeface="Arial" panose="020B0604020202020204" pitchFamily="34" charset="0"/>
              </a:rPr>
              <a:t>Хууль тогтоомжийн хүрээнд байгууллагын </a:t>
            </a:r>
          </a:p>
          <a:p>
            <a:pPr algn="ctr"/>
            <a:r>
              <a:rPr lang="mn-MN" sz="2800" b="1" dirty="0">
                <a:solidFill>
                  <a:srgbClr val="404040"/>
                </a:solidFill>
                <a:latin typeface="Arial" panose="020B0604020202020204" pitchFamily="34" charset="0"/>
                <a:cs typeface="Arial" panose="020B0604020202020204" pitchFamily="34" charset="0"/>
              </a:rPr>
              <a:t>нийтэд ил тод байх ёстой </a:t>
            </a:r>
          </a:p>
          <a:p>
            <a:pPr algn="ctr"/>
            <a:r>
              <a:rPr lang="mn-MN" sz="2800" b="1" dirty="0">
                <a:solidFill>
                  <a:srgbClr val="404040"/>
                </a:solidFill>
                <a:latin typeface="Arial" panose="020B0604020202020204" pitchFamily="34" charset="0"/>
                <a:cs typeface="Arial" panose="020B0604020202020204" pitchFamily="34" charset="0"/>
              </a:rPr>
              <a:t>мэдээллийг цаг тухайд нь түгээх</a:t>
            </a:r>
            <a:endParaRPr lang="en-US" sz="2800" b="1" dirty="0">
              <a:solidFill>
                <a:srgbClr val="404040"/>
              </a:solidFill>
              <a:latin typeface="Arial" panose="020B0604020202020204" pitchFamily="34" charset="0"/>
              <a:cs typeface="Arial" panose="020B0604020202020204" pitchFamily="34" charset="0"/>
            </a:endParaRPr>
          </a:p>
        </p:txBody>
      </p:sp>
      <p:pic>
        <p:nvPicPr>
          <p:cNvPr id="1028" name="Picture 4" descr="http://gstat.mn/newsn/images/c/2015/02/155373-03022015-1422948965-634068378-Press-t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7" y="1209582"/>
            <a:ext cx="4383206" cy="29307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218410"/>
            <a:ext cx="6810233" cy="7642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2400" b="1" dirty="0" smtClean="0">
                <a:solidFill>
                  <a:schemeClr val="bg1"/>
                </a:solidFill>
                <a:latin typeface="Arial" pitchFamily="34" charset="0"/>
                <a:cs typeface="Arial" pitchFamily="34" charset="0"/>
              </a:rPr>
              <a:t>       БИДНИЙ ҮҮРЭГ </a:t>
            </a:r>
            <a:endParaRPr lang="en-US" sz="2400" b="1" dirty="0">
              <a:solidFill>
                <a:schemeClr val="bg1"/>
              </a:solidFill>
              <a:latin typeface="Arial" pitchFamily="34" charset="0"/>
              <a:cs typeface="Arial" pitchFamily="34" charset="0"/>
            </a:endParaRPr>
          </a:p>
        </p:txBody>
      </p:sp>
      <p:sp>
        <p:nvSpPr>
          <p:cNvPr id="7" name="Flowchart: Data 6"/>
          <p:cNvSpPr/>
          <p:nvPr/>
        </p:nvSpPr>
        <p:spPr>
          <a:xfrm>
            <a:off x="6190973" y="218410"/>
            <a:ext cx="987750" cy="764230"/>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242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3" y="1537429"/>
            <a:ext cx="9746776" cy="5170446"/>
          </a:xfrm>
        </p:spPr>
        <p:txBody>
          <a:bodyPr>
            <a:normAutofit fontScale="77500" lnSpcReduction="20000"/>
          </a:bodyPr>
          <a:lstStyle/>
          <a:p>
            <a:r>
              <a:rPr lang="mn-MN" sz="2400" b="1" dirty="0">
                <a:latin typeface="Arial" panose="020B0604020202020204" pitchFamily="34" charset="0"/>
                <a:cs typeface="Arial" panose="020B0604020202020204" pitchFamily="34" charset="0"/>
              </a:rPr>
              <a:t>Монгол Улсын Засгийн газрын 2009 оны 143 дугаар тогтоол </a:t>
            </a:r>
            <a:r>
              <a:rPr lang="mn-MN" sz="2400" dirty="0">
                <a:latin typeface="Arial" panose="020B0604020202020204" pitchFamily="34" charset="0"/>
                <a:cs typeface="Arial" panose="020B0604020202020204" pitchFamily="34" charset="0"/>
              </a:rPr>
              <a:t>/ИЛ ТОД БАЙДЛЫГ ИЛТГЭХ ШАЛГУУР ҮЗҮҮЛЭЛТ БАТЛАХ ТУХАЙ/</a:t>
            </a:r>
          </a:p>
          <a:p>
            <a:r>
              <a:rPr lang="mn-MN" sz="2400" b="1" dirty="0" smtClean="0">
                <a:latin typeface="Arial" panose="020B0604020202020204" pitchFamily="34" charset="0"/>
                <a:cs typeface="Arial" panose="020B0604020202020204" pitchFamily="34" charset="0"/>
              </a:rPr>
              <a:t>Мэдээллийн ил тод байдал ба мэдээлэл авах эрхийн тухай хууль </a:t>
            </a:r>
            <a:r>
              <a:rPr lang="mn-MN" sz="2400" dirty="0">
                <a:latin typeface="Arial" panose="020B0604020202020204" pitchFamily="34" charset="0"/>
                <a:cs typeface="Arial" panose="020B0604020202020204" pitchFamily="34" charset="0"/>
              </a:rPr>
              <a:t>/2011 он/ </a:t>
            </a:r>
          </a:p>
          <a:p>
            <a:r>
              <a:rPr lang="mn-MN" sz="2400" b="1" dirty="0">
                <a:latin typeface="Arial" panose="020B0604020202020204" pitchFamily="34" charset="0"/>
                <a:cs typeface="Arial" panose="020B0604020202020204" pitchFamily="34" charset="0"/>
              </a:rPr>
              <a:t>Монгол Улсын </a:t>
            </a:r>
            <a:r>
              <a:rPr lang="mn-MN" sz="2400" b="1" dirty="0">
                <a:solidFill>
                  <a:srgbClr val="404040"/>
                </a:solidFill>
                <a:latin typeface="Arial" panose="020B0604020202020204" pitchFamily="34" charset="0"/>
                <a:cs typeface="Arial" panose="020B0604020202020204" pitchFamily="34" charset="0"/>
              </a:rPr>
              <a:t>Засгийн</a:t>
            </a:r>
            <a:r>
              <a:rPr lang="mn-MN" sz="2400" b="1" dirty="0">
                <a:latin typeface="Arial" panose="020B0604020202020204" pitchFamily="34" charset="0"/>
                <a:cs typeface="Arial" panose="020B0604020202020204" pitchFamily="34" charset="0"/>
              </a:rPr>
              <a:t> газрын 2013 оны 411 дүгээр тогтоол</a:t>
            </a:r>
            <a:r>
              <a:rPr lang="mn-MN" sz="2400" dirty="0">
                <a:latin typeface="Arial" panose="020B0604020202020204" pitchFamily="34" charset="0"/>
                <a:cs typeface="Arial" panose="020B0604020202020204" pitchFamily="34" charset="0"/>
              </a:rPr>
              <a:t> /МЭДЭЭЛЛИЙН ИЛ ТОД БАЙДЛЫГ ХАНГАХ</a:t>
            </a:r>
            <a:br>
              <a:rPr lang="mn-MN" sz="2400" dirty="0">
                <a:latin typeface="Arial" panose="020B0604020202020204" pitchFamily="34" charset="0"/>
                <a:cs typeface="Arial" panose="020B0604020202020204" pitchFamily="34" charset="0"/>
              </a:rPr>
            </a:br>
            <a:r>
              <a:rPr lang="mn-MN" sz="2400" dirty="0">
                <a:latin typeface="Arial" panose="020B0604020202020204" pitchFamily="34" charset="0"/>
                <a:cs typeface="Arial" panose="020B0604020202020204" pitchFamily="34" charset="0"/>
              </a:rPr>
              <a:t>НИЙТЛЭГ ЖУРАМ БАТЛАХ ТУХАЙ</a:t>
            </a:r>
            <a:r>
              <a:rPr lang="mn-MN" sz="2400" dirty="0" smtClean="0">
                <a:latin typeface="Arial" panose="020B0604020202020204" pitchFamily="34" charset="0"/>
                <a:cs typeface="Arial" panose="020B0604020202020204" pitchFamily="34" charset="0"/>
              </a:rPr>
              <a:t>/</a:t>
            </a:r>
          </a:p>
          <a:p>
            <a:pPr>
              <a:lnSpc>
                <a:spcPct val="120000"/>
              </a:lnSpc>
              <a:spcBef>
                <a:spcPts val="0"/>
              </a:spcBef>
            </a:pPr>
            <a:r>
              <a:rPr lang="mn-MN" sz="2400" b="1" dirty="0">
                <a:latin typeface="Arial" panose="020B0604020202020204" pitchFamily="34" charset="0"/>
                <a:cs typeface="Arial" panose="020B0604020202020204" pitchFamily="34" charset="0"/>
              </a:rPr>
              <a:t>Монгол Улсын Засгийн газрын </a:t>
            </a:r>
            <a:r>
              <a:rPr lang="mn-MN" sz="2400" b="1" dirty="0" smtClean="0">
                <a:latin typeface="Arial" panose="020B0604020202020204" pitchFamily="34" charset="0"/>
                <a:cs typeface="Arial" panose="020B0604020202020204" pitchFamily="34" charset="0"/>
              </a:rPr>
              <a:t>2013 оны 212 дугаар тогтоол</a:t>
            </a:r>
          </a:p>
          <a:p>
            <a:pPr marL="0" indent="0">
              <a:lnSpc>
                <a:spcPct val="120000"/>
              </a:lnSpc>
              <a:spcBef>
                <a:spcPts val="0"/>
              </a:spcBef>
              <a:buNone/>
            </a:pPr>
            <a:r>
              <a:rPr lang="mn-MN" sz="2400" b="1" dirty="0">
                <a:latin typeface="Arial" panose="020B0604020202020204" pitchFamily="34" charset="0"/>
                <a:cs typeface="Arial" panose="020B0604020202020204" pitchFamily="34" charset="0"/>
              </a:rPr>
              <a:t>	</a:t>
            </a:r>
            <a:r>
              <a:rPr lang="mn-MN" sz="2600" dirty="0" smtClean="0">
                <a:latin typeface="Arial" panose="020B0604020202020204" pitchFamily="34" charset="0"/>
                <a:cs typeface="Arial" panose="020B0604020202020204" pitchFamily="34" charset="0"/>
              </a:rPr>
              <a:t>/ТӨРИЙН БАЙГУУЛЛАГУУДЫН ЦАХИМ МЭДЭЭЛЛИЙН САНГ 	АШИГЛАХ ЖУРАМ/</a:t>
            </a:r>
          </a:p>
          <a:p>
            <a:pPr>
              <a:lnSpc>
                <a:spcPct val="120000"/>
              </a:lnSpc>
              <a:spcBef>
                <a:spcPts val="0"/>
              </a:spcBef>
              <a:buFont typeface="Wingdings" panose="05000000000000000000" pitchFamily="2" charset="2"/>
              <a:buChar char="Ø"/>
            </a:pPr>
            <a:r>
              <a:rPr lang="mn-MN" sz="2600" b="1" dirty="0" smtClean="0">
                <a:latin typeface="Arial" panose="020B0604020202020204" pitchFamily="34" charset="0"/>
                <a:cs typeface="Arial" panose="020B0604020202020204" pitchFamily="34" charset="0"/>
              </a:rPr>
              <a:t>Монгол Улсын Засгийн газрын 2017 оны 47 дугаар тогтоол</a:t>
            </a:r>
          </a:p>
          <a:p>
            <a:pPr marL="0" indent="0">
              <a:lnSpc>
                <a:spcPct val="120000"/>
              </a:lnSpc>
              <a:spcBef>
                <a:spcPts val="0"/>
              </a:spcBef>
              <a:buNone/>
            </a:pPr>
            <a:r>
              <a:rPr lang="mn-MN" sz="2600" dirty="0" smtClean="0">
                <a:latin typeface="Arial" panose="020B0604020202020204" pitchFamily="34" charset="0"/>
                <a:cs typeface="Arial" panose="020B0604020202020204" pitchFamily="34" charset="0"/>
              </a:rPr>
              <a:t>	/ТӨРӨӨС МЭДЭЭЛЭЛ ХАРИЛЦАА ХОЛБООНЫ ХӨГЖЛИЙН ТАЛААР 	БАРИМТЛАХ БОДЛОГО БАТЛАХ ТУХАЙ/</a:t>
            </a:r>
          </a:p>
          <a:p>
            <a:r>
              <a:rPr lang="mn-MN" sz="2400" b="1" dirty="0" smtClean="0">
                <a:latin typeface="Arial" panose="020B0604020202020204" pitchFamily="34" charset="0"/>
                <a:cs typeface="Arial" panose="020B0604020202020204" pitchFamily="34" charset="0"/>
              </a:rPr>
              <a:t>Монгол Улсын Засгийн газрын 2017 оны 111 дүгээр тогтоол</a:t>
            </a:r>
          </a:p>
          <a:p>
            <a:pPr marL="0" indent="0">
              <a:lnSpc>
                <a:spcPct val="110000"/>
              </a:lnSpc>
              <a:spcBef>
                <a:spcPts val="0"/>
              </a:spcBef>
              <a:buNone/>
            </a:pPr>
            <a:r>
              <a:rPr lang="mn-MN" sz="2400" dirty="0" smtClean="0">
                <a:latin typeface="Arial" panose="020B0604020202020204" pitchFamily="34" charset="0"/>
                <a:cs typeface="Arial" panose="020B0604020202020204" pitchFamily="34" charset="0"/>
              </a:rPr>
              <a:t>	/ЦАХИМ </a:t>
            </a:r>
            <a:r>
              <a:rPr lang="mn-MN" sz="2400" dirty="0">
                <a:latin typeface="Arial" panose="020B0604020202020204" pitchFamily="34" charset="0"/>
                <a:cs typeface="Arial" panose="020B0604020202020204" pitchFamily="34" charset="0"/>
              </a:rPr>
              <a:t>ХЭЛБЭРЭЭР АЛБАН ХЭРЭГ ХӨТЛӨХ</a:t>
            </a:r>
            <a:br>
              <a:rPr lang="mn-MN" sz="2400" dirty="0">
                <a:latin typeface="Arial" panose="020B0604020202020204" pitchFamily="34" charset="0"/>
                <a:cs typeface="Arial" panose="020B0604020202020204" pitchFamily="34" charset="0"/>
              </a:rPr>
            </a:br>
            <a:r>
              <a:rPr lang="mn-MN" sz="2400" dirty="0" smtClean="0">
                <a:latin typeface="Arial" panose="020B0604020202020204" pitchFamily="34" charset="0"/>
                <a:cs typeface="Arial" panose="020B0604020202020204" pitchFamily="34" charset="0"/>
              </a:rPr>
              <a:t>	НИЙТЛЭГ ЖУРАМ/</a:t>
            </a:r>
            <a:endParaRPr lang="mn-MN" sz="2400" dirty="0">
              <a:latin typeface="Arial" panose="020B0604020202020204" pitchFamily="34" charset="0"/>
              <a:cs typeface="Arial" panose="020B0604020202020204" pitchFamily="34" charset="0"/>
            </a:endParaRPr>
          </a:p>
          <a:p>
            <a:r>
              <a:rPr lang="mn-MN" sz="2400" b="1" dirty="0" smtClean="0">
                <a:latin typeface="Arial" panose="020B0604020202020204" pitchFamily="34" charset="0"/>
                <a:cs typeface="Arial" panose="020B0604020202020204" pitchFamily="34" charset="0"/>
              </a:rPr>
              <a:t>Шилэн дансны тухай хууль </a:t>
            </a:r>
            <a:r>
              <a:rPr lang="mn-MN" sz="2400" dirty="0">
                <a:latin typeface="Arial" panose="020B0604020202020204" pitchFamily="34" charset="0"/>
                <a:cs typeface="Arial" panose="020B0604020202020204" pitchFamily="34" charset="0"/>
              </a:rPr>
              <a:t>/2014/</a:t>
            </a:r>
          </a:p>
          <a:p>
            <a:r>
              <a:rPr lang="mn-MN" sz="2400" b="1" dirty="0">
                <a:latin typeface="Arial" panose="020B0604020202020204" pitchFamily="34" charset="0"/>
                <a:cs typeface="Arial" panose="020B0604020202020204" pitchFamily="34" charset="0"/>
              </a:rPr>
              <a:t>Авлигын эсрэг хууль</a:t>
            </a:r>
            <a:r>
              <a:rPr lang="mn-MN" sz="2400" dirty="0">
                <a:latin typeface="Arial" panose="020B0604020202020204" pitchFamily="34" charset="0"/>
                <a:cs typeface="Arial" panose="020B0604020202020204" pitchFamily="34" charset="0"/>
              </a:rPr>
              <a:t> /2006/</a:t>
            </a:r>
          </a:p>
          <a:p>
            <a:endParaRPr lang="en-US" sz="2800" dirty="0"/>
          </a:p>
        </p:txBody>
      </p:sp>
      <p:sp>
        <p:nvSpPr>
          <p:cNvPr id="4" name="Rectangle 3"/>
          <p:cNvSpPr/>
          <p:nvPr/>
        </p:nvSpPr>
        <p:spPr>
          <a:xfrm>
            <a:off x="-12512" y="507826"/>
            <a:ext cx="6768153" cy="74776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3200" b="1" dirty="0">
                <a:solidFill>
                  <a:schemeClr val="bg1"/>
                </a:solidFill>
                <a:latin typeface="Arial" pitchFamily="34" charset="0"/>
                <a:cs typeface="Arial" pitchFamily="34" charset="0"/>
              </a:rPr>
              <a:t>Эрх зүйн орчин</a:t>
            </a:r>
            <a:endParaRPr lang="en-US" sz="3200" b="1" dirty="0">
              <a:solidFill>
                <a:schemeClr val="bg1"/>
              </a:solidFill>
              <a:latin typeface="Arial" pitchFamily="34" charset="0"/>
              <a:cs typeface="Arial" pitchFamily="34" charset="0"/>
            </a:endParaRPr>
          </a:p>
        </p:txBody>
      </p:sp>
      <p:sp>
        <p:nvSpPr>
          <p:cNvPr id="5" name="Flowchart: Data 4"/>
          <p:cNvSpPr/>
          <p:nvPr/>
        </p:nvSpPr>
        <p:spPr>
          <a:xfrm>
            <a:off x="6255516" y="507826"/>
            <a:ext cx="936854" cy="747768"/>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941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221" y="1747619"/>
            <a:ext cx="5985919" cy="4737066"/>
          </a:xfrm>
          <a:prstGeom prst="rect">
            <a:avLst/>
          </a:prstGeom>
        </p:spPr>
        <p:txBody>
          <a:bodyPr wrap="square">
            <a:spAutoFit/>
          </a:bodyPr>
          <a:lstStyle/>
          <a:p>
            <a:pPr algn="just">
              <a:lnSpc>
                <a:spcPct val="115000"/>
              </a:lnSpc>
              <a:spcAft>
                <a:spcPts val="800"/>
              </a:spcAft>
            </a:pPr>
            <a:r>
              <a:rPr lang="mn-MN" sz="2400" b="1" dirty="0" smtClean="0">
                <a:solidFill>
                  <a:schemeClr val="tx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mn-MN" sz="2400" b="1" dirty="0" smtClean="0">
                <a:solidFill>
                  <a:schemeClr val="accent6">
                    <a:lumMod val="50000"/>
                  </a:schemeClr>
                </a:solidFill>
                <a:latin typeface="Arial" panose="020B0604020202020204" pitchFamily="34" charset="0"/>
                <a:ea typeface="Times New Roman" panose="02020603050405020304" pitchFamily="18" charset="0"/>
                <a:cs typeface="Times New Roman" panose="02020603050405020304" pitchFamily="18" charset="0"/>
              </a:rPr>
              <a:t>Шведийн </a:t>
            </a:r>
            <a:r>
              <a:rPr lang="mn-MN" sz="2400" b="1" dirty="0">
                <a:solidFill>
                  <a:schemeClr val="accent6">
                    <a:lumMod val="50000"/>
                  </a:schemeClr>
                </a:solidFill>
                <a:latin typeface="Arial" panose="020B0604020202020204" pitchFamily="34" charset="0"/>
                <a:ea typeface="Times New Roman" panose="02020603050405020304" pitchFamily="18" charset="0"/>
                <a:cs typeface="Times New Roman" panose="02020603050405020304" pitchFamily="18" charset="0"/>
              </a:rPr>
              <a:t>Засгийн газар үйл ажиллагаандаа ил тод байдлыг нэвтрүүлснээр авлигын хэрэг бараг гарахгүй болсон байна. Шведэд Засгийн газрын ажилтнууд ажил үүргийнхээ талаар аливаа мэдээлэл, томилолтынхоо зардлын зориулалтыг хүртэл жижиг гэхгүйгээр үйл ажиллагааныхаа тайланд дэлгэрэнгүй тусгаж, ил тод мэдээлэх үүрэгтэй байдаг. </a:t>
            </a:r>
            <a:endParaRPr lang="en-US"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1584847" y="897787"/>
            <a:ext cx="3154665" cy="622222"/>
          </a:xfrm>
          <a:prstGeom prst="rect">
            <a:avLst/>
          </a:prstGeom>
        </p:spPr>
        <p:txBody>
          <a:bodyPr wrap="square">
            <a:spAutoFit/>
          </a:bodyPr>
          <a:lstStyle/>
          <a:p>
            <a:pPr algn="just">
              <a:lnSpc>
                <a:spcPct val="115000"/>
              </a:lnSpc>
              <a:spcAft>
                <a:spcPts val="800"/>
              </a:spcAft>
            </a:pPr>
            <a:r>
              <a:rPr lang="mn-MN" sz="32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ШВЕД УЛС:</a:t>
            </a:r>
            <a:endParaRPr lang="en-US" sz="32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098" name="Picture 2" descr="http://www.medee.mn/pic/36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789" y="1629191"/>
            <a:ext cx="5636791" cy="4688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9221" y="167333"/>
            <a:ext cx="1407758" cy="369332"/>
          </a:xfrm>
          <a:prstGeom prst="rect">
            <a:avLst/>
          </a:prstGeom>
          <a:noFill/>
        </p:spPr>
        <p:txBody>
          <a:bodyPr wrap="none" rtlCol="0">
            <a:spAutoFit/>
          </a:bodyPr>
          <a:lstStyle/>
          <a:p>
            <a:r>
              <a:rPr lang="mn-MN" b="1" u="sng" dirty="0" smtClean="0">
                <a:solidFill>
                  <a:schemeClr val="tx2">
                    <a:lumMod val="60000"/>
                    <a:lumOff val="40000"/>
                  </a:schemeClr>
                </a:solidFill>
                <a:latin typeface="Arial" panose="020B0604020202020204" pitchFamily="34" charset="0"/>
                <a:cs typeface="Arial" panose="020B0604020202020204" pitchFamily="34" charset="0"/>
              </a:rPr>
              <a:t>Жишээ нь:</a:t>
            </a:r>
            <a:endParaRPr lang="en-US" b="1" u="sng"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765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94293489"/>
              </p:ext>
            </p:extLst>
          </p:nvPr>
        </p:nvGraphicFramePr>
        <p:xfrm>
          <a:off x="136476" y="1774210"/>
          <a:ext cx="11041040" cy="436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512" y="507826"/>
            <a:ext cx="7349084" cy="91154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2000" b="1" dirty="0">
                <a:solidFill>
                  <a:schemeClr val="bg1"/>
                </a:solidFill>
                <a:latin typeface="Arial" pitchFamily="34" charset="0"/>
                <a:cs typeface="Arial" pitchFamily="34" charset="0"/>
              </a:rPr>
              <a:t>ТӨРИЙН БАЙГУУЛЛАГААС ИРГЭДЭД ЗОРИУЛАН ТҮГЭЭЖ БУЙ МЭДЭЭЛЭЛ ЯМАР БАЙХ ЁСТОЙ ВЭ?</a:t>
            </a:r>
          </a:p>
        </p:txBody>
      </p:sp>
      <p:sp>
        <p:nvSpPr>
          <p:cNvPr id="7" name="Flowchart: Data 6"/>
          <p:cNvSpPr/>
          <p:nvPr/>
        </p:nvSpPr>
        <p:spPr>
          <a:xfrm>
            <a:off x="6528470" y="507826"/>
            <a:ext cx="1081057" cy="911541"/>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625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ongolcom.mn/uploads/news/images/da43be1cf5628106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008" y="204416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473" y="2132332"/>
            <a:ext cx="3522023" cy="1015663"/>
          </a:xfrm>
          <a:prstGeom prst="rect">
            <a:avLst/>
          </a:prstGeom>
        </p:spPr>
        <p:txBody>
          <a:bodyPr wrap="square">
            <a:spAutoFit/>
          </a:bodyPr>
          <a:lstStyle/>
          <a:p>
            <a:pPr lvl="0" algn="ctr"/>
            <a:r>
              <a:rPr lang="mn-MN" sz="2000" b="1" dirty="0">
                <a:solidFill>
                  <a:srgbClr val="404040"/>
                </a:solidFill>
                <a:latin typeface="Arial" pitchFamily="34" charset="0"/>
                <a:cs typeface="Arial" pitchFamily="34" charset="0"/>
              </a:rPr>
              <a:t>Төрийн байгууллагын  үйл ажиллагаатай холбоотой мэдээлэл</a:t>
            </a:r>
            <a:endParaRPr lang="en-US" sz="2000" b="1" dirty="0">
              <a:solidFill>
                <a:srgbClr val="404040"/>
              </a:solidFill>
              <a:latin typeface="Arial" pitchFamily="34" charset="0"/>
              <a:cs typeface="Arial" pitchFamily="34" charset="0"/>
            </a:endParaRPr>
          </a:p>
        </p:txBody>
      </p:sp>
      <p:sp>
        <p:nvSpPr>
          <p:cNvPr id="9" name="Rectangle 8"/>
          <p:cNvSpPr/>
          <p:nvPr/>
        </p:nvSpPr>
        <p:spPr>
          <a:xfrm>
            <a:off x="6927591" y="4029724"/>
            <a:ext cx="3475632" cy="1015663"/>
          </a:xfrm>
          <a:prstGeom prst="rect">
            <a:avLst/>
          </a:prstGeom>
        </p:spPr>
        <p:txBody>
          <a:bodyPr wrap="square">
            <a:spAutoFit/>
          </a:bodyPr>
          <a:lstStyle/>
          <a:p>
            <a:pPr lvl="0" algn="ctr"/>
            <a:r>
              <a:rPr lang="mn-MN" sz="2000" b="1" dirty="0">
                <a:solidFill>
                  <a:srgbClr val="404040"/>
                </a:solidFill>
                <a:latin typeface="Arial" pitchFamily="34" charset="0"/>
                <a:cs typeface="Arial" pitchFamily="34" charset="0"/>
              </a:rPr>
              <a:t>Төрийн байгууллагын төсөв санхүүтэй холбоотой мэдээлэл</a:t>
            </a:r>
            <a:endParaRPr lang="en-US" sz="2000" b="1" dirty="0">
              <a:solidFill>
                <a:srgbClr val="404040"/>
              </a:solidFill>
              <a:latin typeface="Arial" pitchFamily="34" charset="0"/>
              <a:cs typeface="Arial" pitchFamily="34" charset="0"/>
            </a:endParaRPr>
          </a:p>
        </p:txBody>
      </p:sp>
      <p:sp>
        <p:nvSpPr>
          <p:cNvPr id="10" name="Rectangle 9"/>
          <p:cNvSpPr/>
          <p:nvPr/>
        </p:nvSpPr>
        <p:spPr>
          <a:xfrm>
            <a:off x="7054520" y="1861909"/>
            <a:ext cx="2908347" cy="1323439"/>
          </a:xfrm>
          <a:prstGeom prst="rect">
            <a:avLst/>
          </a:prstGeom>
        </p:spPr>
        <p:txBody>
          <a:bodyPr wrap="square">
            <a:spAutoFit/>
          </a:bodyPr>
          <a:lstStyle/>
          <a:p>
            <a:pPr lvl="0" algn="ctr"/>
            <a:r>
              <a:rPr lang="mn-MN" sz="2000" b="1" dirty="0">
                <a:solidFill>
                  <a:srgbClr val="404040"/>
                </a:solidFill>
                <a:latin typeface="Arial" pitchFamily="34" charset="0"/>
                <a:cs typeface="Arial" pitchFamily="34" charset="0"/>
              </a:rPr>
              <a:t>Төрийн байгууллагын хүний нөөцтэй холбоотой мэдээлэл</a:t>
            </a:r>
            <a:endParaRPr lang="en-US" sz="2000" b="1" dirty="0">
              <a:solidFill>
                <a:srgbClr val="404040"/>
              </a:solidFill>
              <a:latin typeface="Arial" pitchFamily="34" charset="0"/>
              <a:cs typeface="Arial" pitchFamily="34" charset="0"/>
            </a:endParaRPr>
          </a:p>
        </p:txBody>
      </p:sp>
      <p:sp>
        <p:nvSpPr>
          <p:cNvPr id="11" name="Rectangle 10"/>
          <p:cNvSpPr/>
          <p:nvPr/>
        </p:nvSpPr>
        <p:spPr>
          <a:xfrm>
            <a:off x="83473" y="3946618"/>
            <a:ext cx="3522023" cy="1938992"/>
          </a:xfrm>
          <a:prstGeom prst="rect">
            <a:avLst/>
          </a:prstGeom>
        </p:spPr>
        <p:txBody>
          <a:bodyPr wrap="square">
            <a:spAutoFit/>
          </a:bodyPr>
          <a:lstStyle/>
          <a:p>
            <a:pPr lvl="0" algn="ctr"/>
            <a:r>
              <a:rPr lang="en-US" sz="2000" b="1" dirty="0">
                <a:solidFill>
                  <a:srgbClr val="404040"/>
                </a:solidFill>
                <a:latin typeface="Arial" pitchFamily="34" charset="0"/>
                <a:cs typeface="Arial" pitchFamily="34" charset="0"/>
              </a:rPr>
              <a:t>Төрийн болон орон нутгийн өмчийн хөрөнгөөр бараа, ажил, үйлчилгээ худалдан авах ажиллагааны </a:t>
            </a:r>
            <a:r>
              <a:rPr lang="mn-MN" sz="2000" b="1" dirty="0">
                <a:solidFill>
                  <a:srgbClr val="404040"/>
                </a:solidFill>
                <a:latin typeface="Arial" pitchFamily="34" charset="0"/>
                <a:cs typeface="Arial" pitchFamily="34" charset="0"/>
              </a:rPr>
              <a:t>талаархи мэдээлэл</a:t>
            </a:r>
            <a:endParaRPr lang="en-US" sz="2000" b="1" dirty="0">
              <a:solidFill>
                <a:srgbClr val="404040"/>
              </a:solidFill>
              <a:latin typeface="Arial" pitchFamily="34" charset="0"/>
              <a:cs typeface="Arial" pitchFamily="34" charset="0"/>
            </a:endParaRPr>
          </a:p>
        </p:txBody>
      </p:sp>
      <p:sp>
        <p:nvSpPr>
          <p:cNvPr id="12" name="Rectangle 11"/>
          <p:cNvSpPr/>
          <p:nvPr/>
        </p:nvSpPr>
        <p:spPr>
          <a:xfrm>
            <a:off x="3800665" y="5384168"/>
            <a:ext cx="3698545" cy="1323439"/>
          </a:xfrm>
          <a:prstGeom prst="rect">
            <a:avLst/>
          </a:prstGeom>
        </p:spPr>
        <p:txBody>
          <a:bodyPr wrap="square">
            <a:spAutoFit/>
          </a:bodyPr>
          <a:lstStyle/>
          <a:p>
            <a:pPr lvl="0" algn="ctr"/>
            <a:r>
              <a:rPr lang="mn-MN" sz="2000" b="1" dirty="0">
                <a:solidFill>
                  <a:srgbClr val="404040"/>
                </a:solidFill>
                <a:latin typeface="Arial" pitchFamily="34" charset="0"/>
                <a:cs typeface="Arial" pitchFamily="34" charset="0"/>
              </a:rPr>
              <a:t>Төрийн албан хаагчийн хувийн ашиг сонирхол хөрөнгө, орлогын мэдээлэл</a:t>
            </a:r>
            <a:endParaRPr lang="en-US" sz="2000" b="1" dirty="0">
              <a:solidFill>
                <a:srgbClr val="404040"/>
              </a:solidFill>
            </a:endParaRPr>
          </a:p>
        </p:txBody>
      </p:sp>
      <p:sp>
        <p:nvSpPr>
          <p:cNvPr id="13" name="Rectangle 12"/>
          <p:cNvSpPr/>
          <p:nvPr/>
        </p:nvSpPr>
        <p:spPr>
          <a:xfrm>
            <a:off x="-12512" y="507826"/>
            <a:ext cx="7067032" cy="10538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3200" b="1" dirty="0">
                <a:solidFill>
                  <a:schemeClr val="bg1"/>
                </a:solidFill>
                <a:latin typeface="Arial" pitchFamily="34" charset="0"/>
                <a:cs typeface="Arial" pitchFamily="34" charset="0"/>
              </a:rPr>
              <a:t>ИРГЭН ЯМАР МЭДЭЭЛЭЛ </a:t>
            </a:r>
          </a:p>
          <a:p>
            <a:pPr>
              <a:buNone/>
            </a:pPr>
            <a:r>
              <a:rPr lang="mn-MN" sz="3200" b="1" dirty="0">
                <a:solidFill>
                  <a:schemeClr val="bg1"/>
                </a:solidFill>
                <a:latin typeface="Arial" pitchFamily="34" charset="0"/>
                <a:cs typeface="Arial" pitchFamily="34" charset="0"/>
              </a:rPr>
              <a:t>АВАХ ЭРХТЭЙ ВЭ?</a:t>
            </a:r>
            <a:endParaRPr lang="en-US" sz="3200" b="1" dirty="0">
              <a:solidFill>
                <a:schemeClr val="bg1"/>
              </a:solidFill>
              <a:latin typeface="Arial" pitchFamily="34" charset="0"/>
              <a:cs typeface="Arial" pitchFamily="34" charset="0"/>
            </a:endParaRPr>
          </a:p>
        </p:txBody>
      </p:sp>
      <p:sp>
        <p:nvSpPr>
          <p:cNvPr id="14" name="Flowchart: Data 13"/>
          <p:cNvSpPr/>
          <p:nvPr/>
        </p:nvSpPr>
        <p:spPr>
          <a:xfrm>
            <a:off x="6255515" y="507826"/>
            <a:ext cx="1081057" cy="105383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412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pbs.twimg.com/profile_images/3546094441/1e7bb8dfe626dac2dbce19e4bdaf11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651" y="2709839"/>
            <a:ext cx="2203943" cy="19159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1686" y="2254348"/>
            <a:ext cx="3280380" cy="584775"/>
          </a:xfrm>
          <a:prstGeom prst="rect">
            <a:avLst/>
          </a:prstGeom>
          <a:noFill/>
        </p:spPr>
        <p:txBody>
          <a:bodyPr wrap="square" rtlCol="0">
            <a:spAutoFit/>
          </a:bodyPr>
          <a:lstStyle/>
          <a:p>
            <a:pPr marL="342900" indent="-342900">
              <a:buFont typeface="Arial" panose="020B0604020202020204" pitchFamily="34" charset="0"/>
              <a:buChar char="•"/>
            </a:pPr>
            <a:r>
              <a:rPr lang="mn-MN" sz="3200" b="1" dirty="0" smtClean="0">
                <a:solidFill>
                  <a:srgbClr val="404040"/>
                </a:solidFill>
                <a:latin typeface="Arial" panose="020B0604020202020204" pitchFamily="34" charset="0"/>
                <a:cs typeface="Arial" panose="020B0604020202020204" pitchFamily="34" charset="0"/>
              </a:rPr>
              <a:t>Төрийн нууц</a:t>
            </a:r>
            <a:endParaRPr lang="en-US" sz="3200" b="1" dirty="0">
              <a:solidFill>
                <a:srgbClr val="404040"/>
              </a:solidFill>
              <a:latin typeface="Arial" panose="020B0604020202020204" pitchFamily="34" charset="0"/>
              <a:cs typeface="Arial" panose="020B0604020202020204" pitchFamily="34" charset="0"/>
            </a:endParaRPr>
          </a:p>
        </p:txBody>
      </p:sp>
      <p:sp>
        <p:nvSpPr>
          <p:cNvPr id="8" name="TextBox 7"/>
          <p:cNvSpPr txBox="1"/>
          <p:nvPr/>
        </p:nvSpPr>
        <p:spPr>
          <a:xfrm>
            <a:off x="281686" y="3477370"/>
            <a:ext cx="4020716" cy="523220"/>
          </a:xfrm>
          <a:prstGeom prst="rect">
            <a:avLst/>
          </a:prstGeom>
          <a:noFill/>
        </p:spPr>
        <p:txBody>
          <a:bodyPr wrap="none" rtlCol="0">
            <a:spAutoFit/>
          </a:bodyPr>
          <a:lstStyle/>
          <a:p>
            <a:pPr marL="342900" indent="-342900">
              <a:buFont typeface="Arial" panose="020B0604020202020204" pitchFamily="34" charset="0"/>
              <a:buChar char="•"/>
            </a:pPr>
            <a:r>
              <a:rPr lang="mn-MN" sz="2800" b="1" dirty="0" smtClean="0">
                <a:solidFill>
                  <a:srgbClr val="404040"/>
                </a:solidFill>
                <a:latin typeface="Arial" panose="020B0604020202020204" pitchFamily="34" charset="0"/>
                <a:cs typeface="Arial" panose="020B0604020202020204" pitchFamily="34" charset="0"/>
              </a:rPr>
              <a:t>Байгууллагын нууц</a:t>
            </a:r>
            <a:endParaRPr lang="en-US" sz="2800" b="1" dirty="0">
              <a:solidFill>
                <a:srgbClr val="404040"/>
              </a:solidFill>
              <a:latin typeface="Arial" panose="020B0604020202020204" pitchFamily="34" charset="0"/>
              <a:cs typeface="Arial" panose="020B0604020202020204" pitchFamily="34" charset="0"/>
            </a:endParaRPr>
          </a:p>
        </p:txBody>
      </p:sp>
      <p:sp>
        <p:nvSpPr>
          <p:cNvPr id="9" name="TextBox 8"/>
          <p:cNvSpPr txBox="1"/>
          <p:nvPr/>
        </p:nvSpPr>
        <p:spPr>
          <a:xfrm>
            <a:off x="6506345" y="2377458"/>
            <a:ext cx="3504549" cy="523220"/>
          </a:xfrm>
          <a:prstGeom prst="rect">
            <a:avLst/>
          </a:prstGeom>
          <a:noFill/>
        </p:spPr>
        <p:txBody>
          <a:bodyPr wrap="none" rtlCol="0">
            <a:spAutoFit/>
          </a:bodyPr>
          <a:lstStyle/>
          <a:p>
            <a:pPr marL="342900" indent="-342900">
              <a:buFont typeface="Arial" panose="020B0604020202020204" pitchFamily="34" charset="0"/>
              <a:buChar char="•"/>
            </a:pPr>
            <a:r>
              <a:rPr lang="mn-MN" sz="2800" b="1" dirty="0" smtClean="0">
                <a:solidFill>
                  <a:srgbClr val="404040"/>
                </a:solidFill>
                <a:latin typeface="Arial" panose="020B0604020202020204" pitchFamily="34" charset="0"/>
                <a:cs typeface="Arial" panose="020B0604020202020204" pitchFamily="34" charset="0"/>
              </a:rPr>
              <a:t>Хувь хүний нууц</a:t>
            </a:r>
            <a:endParaRPr lang="en-US" sz="2800" b="1" dirty="0">
              <a:solidFill>
                <a:srgbClr val="404040"/>
              </a:solidFill>
              <a:latin typeface="Arial" panose="020B0604020202020204" pitchFamily="34" charset="0"/>
              <a:cs typeface="Arial" panose="020B0604020202020204" pitchFamily="34" charset="0"/>
            </a:endParaRPr>
          </a:p>
        </p:txBody>
      </p:sp>
      <p:sp>
        <p:nvSpPr>
          <p:cNvPr id="16" name="Rectangle 15"/>
          <p:cNvSpPr/>
          <p:nvPr/>
        </p:nvSpPr>
        <p:spPr>
          <a:xfrm>
            <a:off x="281686" y="4696797"/>
            <a:ext cx="4475062" cy="1569660"/>
          </a:xfrm>
          <a:prstGeom prst="rect">
            <a:avLst/>
          </a:prstGeom>
        </p:spPr>
        <p:txBody>
          <a:bodyPr wrap="square">
            <a:spAutoFit/>
          </a:bodyPr>
          <a:lstStyle/>
          <a:p>
            <a:pPr marL="342900" lvl="0" indent="-342900">
              <a:buFont typeface="Arial" panose="020B0604020202020204" pitchFamily="34" charset="0"/>
              <a:buChar char="•"/>
            </a:pPr>
            <a:r>
              <a:rPr lang="en-US" sz="2400" b="1" dirty="0">
                <a:solidFill>
                  <a:srgbClr val="404040"/>
                </a:solidFill>
                <a:latin typeface="Arial" pitchFamily="34" charset="0"/>
                <a:cs typeface="Arial" pitchFamily="34" charset="0"/>
              </a:rPr>
              <a:t>Х</a:t>
            </a:r>
            <a:r>
              <a:rPr lang="mn-MN" sz="2400" b="1" dirty="0">
                <a:solidFill>
                  <a:srgbClr val="404040"/>
                </a:solidFill>
                <a:latin typeface="Arial" pitchFamily="34" charset="0"/>
                <a:cs typeface="Arial" pitchFamily="34" charset="0"/>
              </a:rPr>
              <a:t>эрэг бүртгэх, мөрдөн байцаах, шүүн таслах ажиллагааны явцын талаарх мэдээлэл</a:t>
            </a:r>
            <a:endParaRPr lang="en-US" sz="2400" b="1" dirty="0">
              <a:solidFill>
                <a:srgbClr val="404040"/>
              </a:solidFill>
              <a:latin typeface="Arial" pitchFamily="34" charset="0"/>
              <a:cs typeface="Arial" pitchFamily="34" charset="0"/>
            </a:endParaRPr>
          </a:p>
        </p:txBody>
      </p:sp>
      <p:sp>
        <p:nvSpPr>
          <p:cNvPr id="17" name="Rectangle 16"/>
          <p:cNvSpPr/>
          <p:nvPr/>
        </p:nvSpPr>
        <p:spPr>
          <a:xfrm>
            <a:off x="6356496" y="4621302"/>
            <a:ext cx="4543941" cy="1384995"/>
          </a:xfrm>
          <a:prstGeom prst="rect">
            <a:avLst/>
          </a:prstGeom>
        </p:spPr>
        <p:txBody>
          <a:bodyPr wrap="square">
            <a:spAutoFit/>
          </a:bodyPr>
          <a:lstStyle/>
          <a:p>
            <a:pPr marL="342900" lvl="0" indent="-342900">
              <a:buFont typeface="Arial" panose="020B0604020202020204" pitchFamily="34" charset="0"/>
              <a:buChar char="•"/>
            </a:pPr>
            <a:r>
              <a:rPr lang="en-US" sz="2400" b="1" dirty="0">
                <a:solidFill>
                  <a:srgbClr val="404040"/>
                </a:solidFill>
                <a:latin typeface="Arial" pitchFamily="34" charset="0"/>
                <a:cs typeface="Arial" pitchFamily="34" charset="0"/>
              </a:rPr>
              <a:t>Х</a:t>
            </a:r>
            <a:r>
              <a:rPr lang="mn-MN" sz="2000" b="1" dirty="0">
                <a:solidFill>
                  <a:srgbClr val="404040"/>
                </a:solidFill>
                <a:latin typeface="Arial" pitchFamily="34" charset="0"/>
                <a:cs typeface="Arial" pitchFamily="34" charset="0"/>
              </a:rPr>
              <a:t>яналт шалгалт явуулах үүрэг бүхий байгууллагад шалгагдаж байгаа асуудалтай холбоотой мэдээлэл</a:t>
            </a:r>
            <a:endParaRPr lang="en-US" sz="2000" b="1" dirty="0">
              <a:solidFill>
                <a:srgbClr val="404040"/>
              </a:solidFill>
              <a:latin typeface="Arial" pitchFamily="34" charset="0"/>
              <a:cs typeface="Arial" pitchFamily="34" charset="0"/>
            </a:endParaRPr>
          </a:p>
        </p:txBody>
      </p:sp>
      <p:sp>
        <p:nvSpPr>
          <p:cNvPr id="10" name="Rectangle 9"/>
          <p:cNvSpPr/>
          <p:nvPr/>
        </p:nvSpPr>
        <p:spPr>
          <a:xfrm>
            <a:off x="0" y="541028"/>
            <a:ext cx="7067032" cy="10538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mn-MN" sz="2000" b="1" dirty="0">
                <a:solidFill>
                  <a:schemeClr val="bg1"/>
                </a:solidFill>
                <a:latin typeface="Arial" pitchFamily="34" charset="0"/>
                <a:cs typeface="Arial" pitchFamily="34" charset="0"/>
              </a:rPr>
              <a:t>ИРГЭД ЯМАР МЭДЭЭЛЛИЙГ ТӨРИЙН БАЙГУУЛЛАГААС АВАХЫГ ХОРИГЛОДОГ ВЭ?</a:t>
            </a:r>
          </a:p>
        </p:txBody>
      </p:sp>
      <p:sp>
        <p:nvSpPr>
          <p:cNvPr id="11" name="Flowchart: Data 10"/>
          <p:cNvSpPr/>
          <p:nvPr/>
        </p:nvSpPr>
        <p:spPr>
          <a:xfrm>
            <a:off x="6268027" y="541028"/>
            <a:ext cx="1081057" cy="105383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742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1955</TotalTime>
  <Words>1214</Words>
  <Application>Microsoft Office PowerPoint</Application>
  <PresentationFormat>Widescreen</PresentationFormat>
  <Paragraphs>155</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Mon</vt:lpstr>
      <vt:lpstr>Calibri</vt:lpstr>
      <vt:lpstr>Segoe UI Light</vt:lpstr>
      <vt:lpstr>Times New Roman</vt:lpstr>
      <vt:lpstr>Trebuchet MS</vt:lpstr>
      <vt:lpstr>Wingdings</vt:lpstr>
      <vt:lpstr>Wingdings 3</vt:lpstr>
      <vt:lpstr>Facet</vt:lpstr>
      <vt:lpstr>PowerPoint Presentation</vt:lpstr>
      <vt:lpstr>                 МЭДЭЭЛЛИЙН ИЛ ТОД БАЙДАЛ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Bayartsetseg Soyolsaikhan</dc:creator>
  <cp:lastModifiedBy>Terbish Bold</cp:lastModifiedBy>
  <cp:revision>212</cp:revision>
  <cp:lastPrinted>2017-03-09T07:29:34Z</cp:lastPrinted>
  <dcterms:created xsi:type="dcterms:W3CDTF">2015-06-09T09:06:40Z</dcterms:created>
  <dcterms:modified xsi:type="dcterms:W3CDTF">2018-05-08T11:05:12Z</dcterms:modified>
</cp:coreProperties>
</file>